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76" r:id="rId3"/>
    <p:sldId id="257" r:id="rId4"/>
    <p:sldId id="258" r:id="rId5"/>
    <p:sldId id="259" r:id="rId6"/>
    <p:sldId id="281" r:id="rId7"/>
    <p:sldId id="260" r:id="rId8"/>
    <p:sldId id="261" r:id="rId9"/>
    <p:sldId id="285" r:id="rId10"/>
    <p:sldId id="286" r:id="rId11"/>
    <p:sldId id="262" r:id="rId12"/>
    <p:sldId id="263" r:id="rId13"/>
    <p:sldId id="264" r:id="rId14"/>
    <p:sldId id="265" r:id="rId15"/>
    <p:sldId id="282" r:id="rId16"/>
    <p:sldId id="284" r:id="rId17"/>
    <p:sldId id="283" r:id="rId18"/>
    <p:sldId id="280" r:id="rId19"/>
    <p:sldId id="268" r:id="rId20"/>
    <p:sldId id="269" r:id="rId21"/>
    <p:sldId id="270" r:id="rId22"/>
    <p:sldId id="271" r:id="rId23"/>
    <p:sldId id="272" r:id="rId24"/>
    <p:sldId id="273" r:id="rId25"/>
    <p:sldId id="274" r:id="rId26"/>
    <p:sldId id="277"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905" autoAdjust="0"/>
    <p:restoredTop sz="94660"/>
  </p:normalViewPr>
  <p:slideViewPr>
    <p:cSldViewPr snapToGrid="0">
      <p:cViewPr varScale="1">
        <p:scale>
          <a:sx n="78" d="100"/>
          <a:sy n="78" d="100"/>
        </p:scale>
        <p:origin x="974"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781AC1-3BF4-ACB2-327B-3B564A323F7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E107D12C-646E-9F80-4119-BB1762B0642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B4CD26F1-2FE6-9AA4-CE9C-263BDE8D5A5E}"/>
              </a:ext>
            </a:extLst>
          </p:cNvPr>
          <p:cNvSpPr>
            <a:spLocks noGrp="1"/>
          </p:cNvSpPr>
          <p:nvPr>
            <p:ph type="dt" sz="half" idx="10"/>
          </p:nvPr>
        </p:nvSpPr>
        <p:spPr/>
        <p:txBody>
          <a:bodyPr/>
          <a:lstStyle/>
          <a:p>
            <a:fld id="{B58B31C4-0436-474E-B275-E0C7318E4529}" type="datetimeFigureOut">
              <a:rPr lang="en-GB" smtClean="0"/>
              <a:t>11/09/2024</a:t>
            </a:fld>
            <a:endParaRPr lang="en-GB"/>
          </a:p>
        </p:txBody>
      </p:sp>
      <p:sp>
        <p:nvSpPr>
          <p:cNvPr id="5" name="Footer Placeholder 4">
            <a:extLst>
              <a:ext uri="{FF2B5EF4-FFF2-40B4-BE49-F238E27FC236}">
                <a16:creationId xmlns:a16="http://schemas.microsoft.com/office/drawing/2014/main" id="{CFA68F72-6378-DE40-C207-2088050DBDB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187FD8F-5F1F-BB8A-1CDD-03C5FEDE2D1E}"/>
              </a:ext>
            </a:extLst>
          </p:cNvPr>
          <p:cNvSpPr>
            <a:spLocks noGrp="1"/>
          </p:cNvSpPr>
          <p:nvPr>
            <p:ph type="sldNum" sz="quarter" idx="12"/>
          </p:nvPr>
        </p:nvSpPr>
        <p:spPr/>
        <p:txBody>
          <a:bodyPr/>
          <a:lstStyle/>
          <a:p>
            <a:fld id="{358CEC3F-0A5A-453C-9152-8AFF4B5FC32A}" type="slidenum">
              <a:rPr lang="en-GB" smtClean="0"/>
              <a:t>‹#›</a:t>
            </a:fld>
            <a:endParaRPr lang="en-GB"/>
          </a:p>
        </p:txBody>
      </p:sp>
    </p:spTree>
    <p:extLst>
      <p:ext uri="{BB962C8B-B14F-4D97-AF65-F5344CB8AC3E}">
        <p14:creationId xmlns:p14="http://schemas.microsoft.com/office/powerpoint/2010/main" val="1354099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D14D7-2CAE-35D6-1841-5605DECB88B5}"/>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EE3D2C2D-D57D-492F-F70E-4836C049875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646C9DED-5995-4727-79BF-AA7D0A375224}"/>
              </a:ext>
            </a:extLst>
          </p:cNvPr>
          <p:cNvSpPr>
            <a:spLocks noGrp="1"/>
          </p:cNvSpPr>
          <p:nvPr>
            <p:ph type="dt" sz="half" idx="10"/>
          </p:nvPr>
        </p:nvSpPr>
        <p:spPr/>
        <p:txBody>
          <a:bodyPr/>
          <a:lstStyle/>
          <a:p>
            <a:fld id="{B58B31C4-0436-474E-B275-E0C7318E4529}" type="datetimeFigureOut">
              <a:rPr lang="en-GB" smtClean="0"/>
              <a:t>11/09/2024</a:t>
            </a:fld>
            <a:endParaRPr lang="en-GB"/>
          </a:p>
        </p:txBody>
      </p:sp>
      <p:sp>
        <p:nvSpPr>
          <p:cNvPr id="5" name="Footer Placeholder 4">
            <a:extLst>
              <a:ext uri="{FF2B5EF4-FFF2-40B4-BE49-F238E27FC236}">
                <a16:creationId xmlns:a16="http://schemas.microsoft.com/office/drawing/2014/main" id="{2B968EBC-B989-A046-72F4-100FE6685E6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ABD381D-62E0-BDC2-7150-BF5F63866A71}"/>
              </a:ext>
            </a:extLst>
          </p:cNvPr>
          <p:cNvSpPr>
            <a:spLocks noGrp="1"/>
          </p:cNvSpPr>
          <p:nvPr>
            <p:ph type="sldNum" sz="quarter" idx="12"/>
          </p:nvPr>
        </p:nvSpPr>
        <p:spPr/>
        <p:txBody>
          <a:bodyPr/>
          <a:lstStyle/>
          <a:p>
            <a:fld id="{358CEC3F-0A5A-453C-9152-8AFF4B5FC32A}" type="slidenum">
              <a:rPr lang="en-GB" smtClean="0"/>
              <a:t>‹#›</a:t>
            </a:fld>
            <a:endParaRPr lang="en-GB"/>
          </a:p>
        </p:txBody>
      </p:sp>
    </p:spTree>
    <p:extLst>
      <p:ext uri="{BB962C8B-B14F-4D97-AF65-F5344CB8AC3E}">
        <p14:creationId xmlns:p14="http://schemas.microsoft.com/office/powerpoint/2010/main" val="37475347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AA452CC-5941-AD1D-3174-215D018F21A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9BD14DB1-8B3E-D846-8028-D28132B8A0B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E70FDC47-70C5-B234-3A15-0D980FB5DC70}"/>
              </a:ext>
            </a:extLst>
          </p:cNvPr>
          <p:cNvSpPr>
            <a:spLocks noGrp="1"/>
          </p:cNvSpPr>
          <p:nvPr>
            <p:ph type="dt" sz="half" idx="10"/>
          </p:nvPr>
        </p:nvSpPr>
        <p:spPr/>
        <p:txBody>
          <a:bodyPr/>
          <a:lstStyle/>
          <a:p>
            <a:fld id="{B58B31C4-0436-474E-B275-E0C7318E4529}" type="datetimeFigureOut">
              <a:rPr lang="en-GB" smtClean="0"/>
              <a:t>11/09/2024</a:t>
            </a:fld>
            <a:endParaRPr lang="en-GB"/>
          </a:p>
        </p:txBody>
      </p:sp>
      <p:sp>
        <p:nvSpPr>
          <p:cNvPr id="5" name="Footer Placeholder 4">
            <a:extLst>
              <a:ext uri="{FF2B5EF4-FFF2-40B4-BE49-F238E27FC236}">
                <a16:creationId xmlns:a16="http://schemas.microsoft.com/office/drawing/2014/main" id="{A40D9CD7-9C16-D699-3CD8-6627E0E19D9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A29BE12-1CC6-0459-636F-E6DB869A5866}"/>
              </a:ext>
            </a:extLst>
          </p:cNvPr>
          <p:cNvSpPr>
            <a:spLocks noGrp="1"/>
          </p:cNvSpPr>
          <p:nvPr>
            <p:ph type="sldNum" sz="quarter" idx="12"/>
          </p:nvPr>
        </p:nvSpPr>
        <p:spPr/>
        <p:txBody>
          <a:bodyPr/>
          <a:lstStyle/>
          <a:p>
            <a:fld id="{358CEC3F-0A5A-453C-9152-8AFF4B5FC32A}" type="slidenum">
              <a:rPr lang="en-GB" smtClean="0"/>
              <a:t>‹#›</a:t>
            </a:fld>
            <a:endParaRPr lang="en-GB"/>
          </a:p>
        </p:txBody>
      </p:sp>
    </p:spTree>
    <p:extLst>
      <p:ext uri="{BB962C8B-B14F-4D97-AF65-F5344CB8AC3E}">
        <p14:creationId xmlns:p14="http://schemas.microsoft.com/office/powerpoint/2010/main" val="4841325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15EDB7-3B44-36D1-0527-ADAFCA19465A}"/>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59B70E93-BDD8-D89B-7925-1E2B03177FE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AC23F69-17D4-B8EB-E421-1F5CB9104403}"/>
              </a:ext>
            </a:extLst>
          </p:cNvPr>
          <p:cNvSpPr>
            <a:spLocks noGrp="1"/>
          </p:cNvSpPr>
          <p:nvPr>
            <p:ph type="dt" sz="half" idx="10"/>
          </p:nvPr>
        </p:nvSpPr>
        <p:spPr/>
        <p:txBody>
          <a:bodyPr/>
          <a:lstStyle/>
          <a:p>
            <a:fld id="{B58B31C4-0436-474E-B275-E0C7318E4529}" type="datetimeFigureOut">
              <a:rPr lang="en-GB" smtClean="0"/>
              <a:t>11/09/2024</a:t>
            </a:fld>
            <a:endParaRPr lang="en-GB"/>
          </a:p>
        </p:txBody>
      </p:sp>
      <p:sp>
        <p:nvSpPr>
          <p:cNvPr id="5" name="Footer Placeholder 4">
            <a:extLst>
              <a:ext uri="{FF2B5EF4-FFF2-40B4-BE49-F238E27FC236}">
                <a16:creationId xmlns:a16="http://schemas.microsoft.com/office/drawing/2014/main" id="{5E83F452-D0FF-413F-3175-4D06477DA5C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D295A8C-F1DF-5553-A2CA-B71DD40F51FE}"/>
              </a:ext>
            </a:extLst>
          </p:cNvPr>
          <p:cNvSpPr>
            <a:spLocks noGrp="1"/>
          </p:cNvSpPr>
          <p:nvPr>
            <p:ph type="sldNum" sz="quarter" idx="12"/>
          </p:nvPr>
        </p:nvSpPr>
        <p:spPr/>
        <p:txBody>
          <a:bodyPr/>
          <a:lstStyle/>
          <a:p>
            <a:fld id="{358CEC3F-0A5A-453C-9152-8AFF4B5FC32A}" type="slidenum">
              <a:rPr lang="en-GB" smtClean="0"/>
              <a:t>‹#›</a:t>
            </a:fld>
            <a:endParaRPr lang="en-GB"/>
          </a:p>
        </p:txBody>
      </p:sp>
    </p:spTree>
    <p:extLst>
      <p:ext uri="{BB962C8B-B14F-4D97-AF65-F5344CB8AC3E}">
        <p14:creationId xmlns:p14="http://schemas.microsoft.com/office/powerpoint/2010/main" val="14568439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B0E702-7115-0F22-D2FB-0ED102BEE37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AF525425-44C8-DB01-4119-6FA143CC7334}"/>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A8318C2-ED21-D288-7E5E-461E1F37906E}"/>
              </a:ext>
            </a:extLst>
          </p:cNvPr>
          <p:cNvSpPr>
            <a:spLocks noGrp="1"/>
          </p:cNvSpPr>
          <p:nvPr>
            <p:ph type="dt" sz="half" idx="10"/>
          </p:nvPr>
        </p:nvSpPr>
        <p:spPr/>
        <p:txBody>
          <a:bodyPr/>
          <a:lstStyle/>
          <a:p>
            <a:fld id="{B58B31C4-0436-474E-B275-E0C7318E4529}" type="datetimeFigureOut">
              <a:rPr lang="en-GB" smtClean="0"/>
              <a:t>11/09/2024</a:t>
            </a:fld>
            <a:endParaRPr lang="en-GB"/>
          </a:p>
        </p:txBody>
      </p:sp>
      <p:sp>
        <p:nvSpPr>
          <p:cNvPr id="5" name="Footer Placeholder 4">
            <a:extLst>
              <a:ext uri="{FF2B5EF4-FFF2-40B4-BE49-F238E27FC236}">
                <a16:creationId xmlns:a16="http://schemas.microsoft.com/office/drawing/2014/main" id="{DF4E57A6-CAB2-5F28-A393-AC04F0D0217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B9D2F3A-7E74-1A0F-33B0-BD8870E150C8}"/>
              </a:ext>
            </a:extLst>
          </p:cNvPr>
          <p:cNvSpPr>
            <a:spLocks noGrp="1"/>
          </p:cNvSpPr>
          <p:nvPr>
            <p:ph type="sldNum" sz="quarter" idx="12"/>
          </p:nvPr>
        </p:nvSpPr>
        <p:spPr/>
        <p:txBody>
          <a:bodyPr/>
          <a:lstStyle/>
          <a:p>
            <a:fld id="{358CEC3F-0A5A-453C-9152-8AFF4B5FC32A}" type="slidenum">
              <a:rPr lang="en-GB" smtClean="0"/>
              <a:t>‹#›</a:t>
            </a:fld>
            <a:endParaRPr lang="en-GB"/>
          </a:p>
        </p:txBody>
      </p:sp>
    </p:spTree>
    <p:extLst>
      <p:ext uri="{BB962C8B-B14F-4D97-AF65-F5344CB8AC3E}">
        <p14:creationId xmlns:p14="http://schemas.microsoft.com/office/powerpoint/2010/main" val="41896127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DAC842-F0A3-D4A0-C2AB-548C820439A3}"/>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62761102-3679-6EAA-717F-61AA22AFE8E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1A4E0397-8F09-BF0D-1530-1D9597CEC69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30BBE6B5-0CC6-897F-084A-5911B28C5849}"/>
              </a:ext>
            </a:extLst>
          </p:cNvPr>
          <p:cNvSpPr>
            <a:spLocks noGrp="1"/>
          </p:cNvSpPr>
          <p:nvPr>
            <p:ph type="dt" sz="half" idx="10"/>
          </p:nvPr>
        </p:nvSpPr>
        <p:spPr/>
        <p:txBody>
          <a:bodyPr/>
          <a:lstStyle/>
          <a:p>
            <a:fld id="{B58B31C4-0436-474E-B275-E0C7318E4529}" type="datetimeFigureOut">
              <a:rPr lang="en-GB" smtClean="0"/>
              <a:t>11/09/2024</a:t>
            </a:fld>
            <a:endParaRPr lang="en-GB"/>
          </a:p>
        </p:txBody>
      </p:sp>
      <p:sp>
        <p:nvSpPr>
          <p:cNvPr id="6" name="Footer Placeholder 5">
            <a:extLst>
              <a:ext uri="{FF2B5EF4-FFF2-40B4-BE49-F238E27FC236}">
                <a16:creationId xmlns:a16="http://schemas.microsoft.com/office/drawing/2014/main" id="{75F2EB74-AB47-1B08-9453-DB9BF5A0B6F3}"/>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3B55929D-E6E6-28C0-C9D4-615DBBB774E6}"/>
              </a:ext>
            </a:extLst>
          </p:cNvPr>
          <p:cNvSpPr>
            <a:spLocks noGrp="1"/>
          </p:cNvSpPr>
          <p:nvPr>
            <p:ph type="sldNum" sz="quarter" idx="12"/>
          </p:nvPr>
        </p:nvSpPr>
        <p:spPr/>
        <p:txBody>
          <a:bodyPr/>
          <a:lstStyle/>
          <a:p>
            <a:fld id="{358CEC3F-0A5A-453C-9152-8AFF4B5FC32A}" type="slidenum">
              <a:rPr lang="en-GB" smtClean="0"/>
              <a:t>‹#›</a:t>
            </a:fld>
            <a:endParaRPr lang="en-GB"/>
          </a:p>
        </p:txBody>
      </p:sp>
    </p:spTree>
    <p:extLst>
      <p:ext uri="{BB962C8B-B14F-4D97-AF65-F5344CB8AC3E}">
        <p14:creationId xmlns:p14="http://schemas.microsoft.com/office/powerpoint/2010/main" val="37205751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7A910C-F556-E37D-D787-EDB1D3E09C7B}"/>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BABC41B6-665D-B4B1-C29F-23694F7ABEB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EA84FD1-4846-C6C0-E3A3-83CC82CD4B9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25BDD142-A1EF-5D2A-4924-83626EB6B4F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5DE8B86-A3FD-B951-ACA3-DA9D9715007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757AC858-91D4-CDBD-71A2-B23AF3982DBE}"/>
              </a:ext>
            </a:extLst>
          </p:cNvPr>
          <p:cNvSpPr>
            <a:spLocks noGrp="1"/>
          </p:cNvSpPr>
          <p:nvPr>
            <p:ph type="dt" sz="half" idx="10"/>
          </p:nvPr>
        </p:nvSpPr>
        <p:spPr/>
        <p:txBody>
          <a:bodyPr/>
          <a:lstStyle/>
          <a:p>
            <a:fld id="{B58B31C4-0436-474E-B275-E0C7318E4529}" type="datetimeFigureOut">
              <a:rPr lang="en-GB" smtClean="0"/>
              <a:t>11/09/2024</a:t>
            </a:fld>
            <a:endParaRPr lang="en-GB"/>
          </a:p>
        </p:txBody>
      </p:sp>
      <p:sp>
        <p:nvSpPr>
          <p:cNvPr id="8" name="Footer Placeholder 7">
            <a:extLst>
              <a:ext uri="{FF2B5EF4-FFF2-40B4-BE49-F238E27FC236}">
                <a16:creationId xmlns:a16="http://schemas.microsoft.com/office/drawing/2014/main" id="{27F068D5-8A92-E97E-396C-3659DD4F9B56}"/>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C4D844E2-2877-8A02-545A-E20E87222B58}"/>
              </a:ext>
            </a:extLst>
          </p:cNvPr>
          <p:cNvSpPr>
            <a:spLocks noGrp="1"/>
          </p:cNvSpPr>
          <p:nvPr>
            <p:ph type="sldNum" sz="quarter" idx="12"/>
          </p:nvPr>
        </p:nvSpPr>
        <p:spPr/>
        <p:txBody>
          <a:bodyPr/>
          <a:lstStyle/>
          <a:p>
            <a:fld id="{358CEC3F-0A5A-453C-9152-8AFF4B5FC32A}" type="slidenum">
              <a:rPr lang="en-GB" smtClean="0"/>
              <a:t>‹#›</a:t>
            </a:fld>
            <a:endParaRPr lang="en-GB"/>
          </a:p>
        </p:txBody>
      </p:sp>
    </p:spTree>
    <p:extLst>
      <p:ext uri="{BB962C8B-B14F-4D97-AF65-F5344CB8AC3E}">
        <p14:creationId xmlns:p14="http://schemas.microsoft.com/office/powerpoint/2010/main" val="35827318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F440B5-F770-AECA-6220-04E025C53B91}"/>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366D7DB8-C039-7E24-A4B2-CBC8EFEC6868}"/>
              </a:ext>
            </a:extLst>
          </p:cNvPr>
          <p:cNvSpPr>
            <a:spLocks noGrp="1"/>
          </p:cNvSpPr>
          <p:nvPr>
            <p:ph type="dt" sz="half" idx="10"/>
          </p:nvPr>
        </p:nvSpPr>
        <p:spPr/>
        <p:txBody>
          <a:bodyPr/>
          <a:lstStyle/>
          <a:p>
            <a:fld id="{B58B31C4-0436-474E-B275-E0C7318E4529}" type="datetimeFigureOut">
              <a:rPr lang="en-GB" smtClean="0"/>
              <a:t>11/09/2024</a:t>
            </a:fld>
            <a:endParaRPr lang="en-GB"/>
          </a:p>
        </p:txBody>
      </p:sp>
      <p:sp>
        <p:nvSpPr>
          <p:cNvPr id="4" name="Footer Placeholder 3">
            <a:extLst>
              <a:ext uri="{FF2B5EF4-FFF2-40B4-BE49-F238E27FC236}">
                <a16:creationId xmlns:a16="http://schemas.microsoft.com/office/drawing/2014/main" id="{2D04F9E4-A972-AD50-C624-9BD91CB1B5A3}"/>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BC4261C3-3C18-200D-AB11-9C50740CF90A}"/>
              </a:ext>
            </a:extLst>
          </p:cNvPr>
          <p:cNvSpPr>
            <a:spLocks noGrp="1"/>
          </p:cNvSpPr>
          <p:nvPr>
            <p:ph type="sldNum" sz="quarter" idx="12"/>
          </p:nvPr>
        </p:nvSpPr>
        <p:spPr/>
        <p:txBody>
          <a:bodyPr/>
          <a:lstStyle/>
          <a:p>
            <a:fld id="{358CEC3F-0A5A-453C-9152-8AFF4B5FC32A}" type="slidenum">
              <a:rPr lang="en-GB" smtClean="0"/>
              <a:t>‹#›</a:t>
            </a:fld>
            <a:endParaRPr lang="en-GB"/>
          </a:p>
        </p:txBody>
      </p:sp>
    </p:spTree>
    <p:extLst>
      <p:ext uri="{BB962C8B-B14F-4D97-AF65-F5344CB8AC3E}">
        <p14:creationId xmlns:p14="http://schemas.microsoft.com/office/powerpoint/2010/main" val="42468229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6BC0187-CB87-A058-21BA-647F000BFD76}"/>
              </a:ext>
            </a:extLst>
          </p:cNvPr>
          <p:cNvSpPr>
            <a:spLocks noGrp="1"/>
          </p:cNvSpPr>
          <p:nvPr>
            <p:ph type="dt" sz="half" idx="10"/>
          </p:nvPr>
        </p:nvSpPr>
        <p:spPr/>
        <p:txBody>
          <a:bodyPr/>
          <a:lstStyle/>
          <a:p>
            <a:fld id="{B58B31C4-0436-474E-B275-E0C7318E4529}" type="datetimeFigureOut">
              <a:rPr lang="en-GB" smtClean="0"/>
              <a:t>11/09/2024</a:t>
            </a:fld>
            <a:endParaRPr lang="en-GB"/>
          </a:p>
        </p:txBody>
      </p:sp>
      <p:sp>
        <p:nvSpPr>
          <p:cNvPr id="3" name="Footer Placeholder 2">
            <a:extLst>
              <a:ext uri="{FF2B5EF4-FFF2-40B4-BE49-F238E27FC236}">
                <a16:creationId xmlns:a16="http://schemas.microsoft.com/office/drawing/2014/main" id="{849B4076-0E4C-A2C5-E641-AE0133C01043}"/>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E20BFFB1-080F-B952-1CC4-49711969421F}"/>
              </a:ext>
            </a:extLst>
          </p:cNvPr>
          <p:cNvSpPr>
            <a:spLocks noGrp="1"/>
          </p:cNvSpPr>
          <p:nvPr>
            <p:ph type="sldNum" sz="quarter" idx="12"/>
          </p:nvPr>
        </p:nvSpPr>
        <p:spPr/>
        <p:txBody>
          <a:bodyPr/>
          <a:lstStyle/>
          <a:p>
            <a:fld id="{358CEC3F-0A5A-453C-9152-8AFF4B5FC32A}" type="slidenum">
              <a:rPr lang="en-GB" smtClean="0"/>
              <a:t>‹#›</a:t>
            </a:fld>
            <a:endParaRPr lang="en-GB"/>
          </a:p>
        </p:txBody>
      </p:sp>
    </p:spTree>
    <p:extLst>
      <p:ext uri="{BB962C8B-B14F-4D97-AF65-F5344CB8AC3E}">
        <p14:creationId xmlns:p14="http://schemas.microsoft.com/office/powerpoint/2010/main" val="28642969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03E1B1-4698-583C-60B8-27946B432A2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4D655DF3-EA4B-B1BF-0DCA-1437BBAF554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583C2F8C-4D17-FB3F-1508-FD37F95B465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48B11C6-2D68-C0F4-C260-9720C56D4BD6}"/>
              </a:ext>
            </a:extLst>
          </p:cNvPr>
          <p:cNvSpPr>
            <a:spLocks noGrp="1"/>
          </p:cNvSpPr>
          <p:nvPr>
            <p:ph type="dt" sz="half" idx="10"/>
          </p:nvPr>
        </p:nvSpPr>
        <p:spPr/>
        <p:txBody>
          <a:bodyPr/>
          <a:lstStyle/>
          <a:p>
            <a:fld id="{B58B31C4-0436-474E-B275-E0C7318E4529}" type="datetimeFigureOut">
              <a:rPr lang="en-GB" smtClean="0"/>
              <a:t>11/09/2024</a:t>
            </a:fld>
            <a:endParaRPr lang="en-GB"/>
          </a:p>
        </p:txBody>
      </p:sp>
      <p:sp>
        <p:nvSpPr>
          <p:cNvPr id="6" name="Footer Placeholder 5">
            <a:extLst>
              <a:ext uri="{FF2B5EF4-FFF2-40B4-BE49-F238E27FC236}">
                <a16:creationId xmlns:a16="http://schemas.microsoft.com/office/drawing/2014/main" id="{028B7A5E-5DA6-6DA2-4B47-33E8351FE2A7}"/>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2D7C82C6-4E7D-A3E2-6B87-2FE71C086A7D}"/>
              </a:ext>
            </a:extLst>
          </p:cNvPr>
          <p:cNvSpPr>
            <a:spLocks noGrp="1"/>
          </p:cNvSpPr>
          <p:nvPr>
            <p:ph type="sldNum" sz="quarter" idx="12"/>
          </p:nvPr>
        </p:nvSpPr>
        <p:spPr/>
        <p:txBody>
          <a:bodyPr/>
          <a:lstStyle/>
          <a:p>
            <a:fld id="{358CEC3F-0A5A-453C-9152-8AFF4B5FC32A}" type="slidenum">
              <a:rPr lang="en-GB" smtClean="0"/>
              <a:t>‹#›</a:t>
            </a:fld>
            <a:endParaRPr lang="en-GB"/>
          </a:p>
        </p:txBody>
      </p:sp>
    </p:spTree>
    <p:extLst>
      <p:ext uri="{BB962C8B-B14F-4D97-AF65-F5344CB8AC3E}">
        <p14:creationId xmlns:p14="http://schemas.microsoft.com/office/powerpoint/2010/main" val="7180135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2F55D5-17FB-FDBE-1354-C92EB342578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7A05DB8B-8919-ABAF-A3B8-3DC359D4102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D324460D-DE4C-7882-4ABC-4AC46480C74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6CA79B6-9F8E-1C02-CDBF-B26240A5C863}"/>
              </a:ext>
            </a:extLst>
          </p:cNvPr>
          <p:cNvSpPr>
            <a:spLocks noGrp="1"/>
          </p:cNvSpPr>
          <p:nvPr>
            <p:ph type="dt" sz="half" idx="10"/>
          </p:nvPr>
        </p:nvSpPr>
        <p:spPr/>
        <p:txBody>
          <a:bodyPr/>
          <a:lstStyle/>
          <a:p>
            <a:fld id="{B58B31C4-0436-474E-B275-E0C7318E4529}" type="datetimeFigureOut">
              <a:rPr lang="en-GB" smtClean="0"/>
              <a:t>11/09/2024</a:t>
            </a:fld>
            <a:endParaRPr lang="en-GB"/>
          </a:p>
        </p:txBody>
      </p:sp>
      <p:sp>
        <p:nvSpPr>
          <p:cNvPr id="6" name="Footer Placeholder 5">
            <a:extLst>
              <a:ext uri="{FF2B5EF4-FFF2-40B4-BE49-F238E27FC236}">
                <a16:creationId xmlns:a16="http://schemas.microsoft.com/office/drawing/2014/main" id="{A84406AD-6DE4-583B-D6AD-DEDBEFFD5947}"/>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0E685B9E-FDF8-D414-23C9-3BFD0A61442D}"/>
              </a:ext>
            </a:extLst>
          </p:cNvPr>
          <p:cNvSpPr>
            <a:spLocks noGrp="1"/>
          </p:cNvSpPr>
          <p:nvPr>
            <p:ph type="sldNum" sz="quarter" idx="12"/>
          </p:nvPr>
        </p:nvSpPr>
        <p:spPr/>
        <p:txBody>
          <a:bodyPr/>
          <a:lstStyle/>
          <a:p>
            <a:fld id="{358CEC3F-0A5A-453C-9152-8AFF4B5FC32A}" type="slidenum">
              <a:rPr lang="en-GB" smtClean="0"/>
              <a:t>‹#›</a:t>
            </a:fld>
            <a:endParaRPr lang="en-GB"/>
          </a:p>
        </p:txBody>
      </p:sp>
    </p:spTree>
    <p:extLst>
      <p:ext uri="{BB962C8B-B14F-4D97-AF65-F5344CB8AC3E}">
        <p14:creationId xmlns:p14="http://schemas.microsoft.com/office/powerpoint/2010/main" val="13035823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bg1"/>
            </a:gs>
            <a:gs pos="39000">
              <a:schemeClr val="bg1">
                <a:lumMod val="85000"/>
              </a:schemeClr>
            </a:gs>
          </a:gsLst>
          <a:lin ang="5400000" scaled="1"/>
          <a:tileRect/>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4665512-B330-2560-7E30-297E92789EF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56623969-2946-6508-91F6-1567629AAA8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70336D8-7F26-8CB6-9A80-7A049C19D48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B58B31C4-0436-474E-B275-E0C7318E4529}" type="datetimeFigureOut">
              <a:rPr lang="en-GB" smtClean="0"/>
              <a:t>11/09/2024</a:t>
            </a:fld>
            <a:endParaRPr lang="en-GB"/>
          </a:p>
        </p:txBody>
      </p:sp>
      <p:sp>
        <p:nvSpPr>
          <p:cNvPr id="5" name="Footer Placeholder 4">
            <a:extLst>
              <a:ext uri="{FF2B5EF4-FFF2-40B4-BE49-F238E27FC236}">
                <a16:creationId xmlns:a16="http://schemas.microsoft.com/office/drawing/2014/main" id="{962D69B1-9F69-4623-1EFF-01A80D953A7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GB"/>
          </a:p>
        </p:txBody>
      </p:sp>
      <p:sp>
        <p:nvSpPr>
          <p:cNvPr id="6" name="Slide Number Placeholder 5">
            <a:extLst>
              <a:ext uri="{FF2B5EF4-FFF2-40B4-BE49-F238E27FC236}">
                <a16:creationId xmlns:a16="http://schemas.microsoft.com/office/drawing/2014/main" id="{96C75277-EB6B-2B50-7C75-95214ED5ED1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58CEC3F-0A5A-453C-9152-8AFF4B5FC32A}" type="slidenum">
              <a:rPr lang="en-GB" smtClean="0"/>
              <a:t>‹#›</a:t>
            </a:fld>
            <a:endParaRPr lang="en-GB"/>
          </a:p>
        </p:txBody>
      </p:sp>
    </p:spTree>
    <p:extLst>
      <p:ext uri="{BB962C8B-B14F-4D97-AF65-F5344CB8AC3E}">
        <p14:creationId xmlns:p14="http://schemas.microsoft.com/office/powerpoint/2010/main" val="141456600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hyperlink" Target="https://creativecommons.org/licenses/by-sa/4.0" TargetMode="Externa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hyperlink" Target="https://creativecommons.org/licenses/by-sa/4.0" TargetMode="External"/><Relationship Id="rId4" Type="http://schemas.openxmlformats.org/officeDocument/2006/relationships/image" Target="../media/image16.jpg"/></Relationships>
</file>

<file path=ppt/slides/_rels/slide1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hyperlink" Target="https://creativecommons.org/licenses/by-sa/2.0" TargetMode="External"/><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24.jpeg"/><Relationship Id="rId4" Type="http://schemas.openxmlformats.org/officeDocument/2006/relationships/image" Target="../media/image23.jpeg"/></Relationships>
</file>

<file path=ppt/slides/_rels/slide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26.jpeg"/><Relationship Id="rId4" Type="http://schemas.openxmlformats.org/officeDocument/2006/relationships/image" Target="../media/image25.jpeg"/></Relationships>
</file>

<file path=ppt/slides/_rels/slide2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23.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2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hyperlink" Target="https://github.com/AnasDorgham11/Emb-Alex-41-Obstacle-Avoiding-Robot" TargetMode="External"/><Relationship Id="rId5" Type="http://schemas.openxmlformats.org/officeDocument/2006/relationships/image" Target="../media/image20.svg"/><Relationship Id="rId4" Type="http://schemas.openxmlformats.org/officeDocument/2006/relationships/image" Target="../media/image19.png"/></Relationships>
</file>

<file path=ppt/slides/_rels/slide2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hyperlink" Target="https://drive.google.com/file/d/1CaGubzNt5ShU-FSDhjROtQ75DmXHx6Qv/view?usp=sharing"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7659121">
            <a:off x="10060687" y="3723809"/>
            <a:ext cx="5086196" cy="5219044"/>
          </a:xfrm>
          <a:custGeom>
            <a:avLst/>
            <a:gdLst/>
            <a:ahLst/>
            <a:cxnLst/>
            <a:rect l="l" t="t" r="r" b="b"/>
            <a:pathLst>
              <a:path w="7629294" h="7828566">
                <a:moveTo>
                  <a:pt x="0" y="0"/>
                </a:moveTo>
                <a:lnTo>
                  <a:pt x="7629294" y="0"/>
                </a:lnTo>
                <a:lnTo>
                  <a:pt x="7629294" y="7828566"/>
                </a:lnTo>
                <a:lnTo>
                  <a:pt x="0" y="7828566"/>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GB" sz="1200"/>
          </a:p>
        </p:txBody>
      </p:sp>
      <p:sp>
        <p:nvSpPr>
          <p:cNvPr id="3" name="Freeform 3"/>
          <p:cNvSpPr/>
          <p:nvPr/>
        </p:nvSpPr>
        <p:spPr>
          <a:xfrm>
            <a:off x="-2172047" y="-3086100"/>
            <a:ext cx="6015089" cy="6172200"/>
          </a:xfrm>
          <a:custGeom>
            <a:avLst/>
            <a:gdLst/>
            <a:ahLst/>
            <a:cxnLst/>
            <a:rect l="l" t="t" r="r" b="b"/>
            <a:pathLst>
              <a:path w="9022634" h="9258300">
                <a:moveTo>
                  <a:pt x="0" y="0"/>
                </a:moveTo>
                <a:lnTo>
                  <a:pt x="9022634" y="0"/>
                </a:lnTo>
                <a:lnTo>
                  <a:pt x="9022634" y="9258300"/>
                </a:lnTo>
                <a:lnTo>
                  <a:pt x="0" y="92583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sz="1200"/>
          </a:p>
        </p:txBody>
      </p:sp>
      <p:grpSp>
        <p:nvGrpSpPr>
          <p:cNvPr id="4" name="Group 4"/>
          <p:cNvGrpSpPr/>
          <p:nvPr/>
        </p:nvGrpSpPr>
        <p:grpSpPr>
          <a:xfrm>
            <a:off x="2824232" y="2134834"/>
            <a:ext cx="6543538" cy="2805909"/>
            <a:chOff x="0" y="0"/>
            <a:chExt cx="1895495" cy="812800"/>
          </a:xfrm>
        </p:grpSpPr>
        <p:sp>
          <p:nvSpPr>
            <p:cNvPr id="5" name="Freeform 5"/>
            <p:cNvSpPr/>
            <p:nvPr/>
          </p:nvSpPr>
          <p:spPr>
            <a:xfrm>
              <a:off x="0" y="0"/>
              <a:ext cx="1895495" cy="812800"/>
            </a:xfrm>
            <a:custGeom>
              <a:avLst/>
              <a:gdLst/>
              <a:ahLst/>
              <a:cxnLst/>
              <a:rect l="l" t="t" r="r" b="b"/>
              <a:pathLst>
                <a:path w="1895495" h="812800">
                  <a:moveTo>
                    <a:pt x="0" y="0"/>
                  </a:moveTo>
                  <a:lnTo>
                    <a:pt x="1895495" y="0"/>
                  </a:lnTo>
                  <a:lnTo>
                    <a:pt x="1895495" y="812800"/>
                  </a:lnTo>
                  <a:lnTo>
                    <a:pt x="0" y="812800"/>
                  </a:lnTo>
                  <a:close/>
                </a:path>
              </a:pathLst>
            </a:custGeom>
            <a:solidFill>
              <a:srgbClr val="000000">
                <a:alpha val="0"/>
              </a:srgbClr>
            </a:solidFill>
            <a:ln w="38100" cap="sq">
              <a:solidFill>
                <a:srgbClr val="000000"/>
              </a:solidFill>
              <a:prstDash val="solid"/>
              <a:miter/>
            </a:ln>
          </p:spPr>
          <p:txBody>
            <a:bodyPr/>
            <a:lstStyle/>
            <a:p>
              <a:endParaRPr lang="en-GB" sz="1200"/>
            </a:p>
          </p:txBody>
        </p:sp>
        <p:sp>
          <p:nvSpPr>
            <p:cNvPr id="6" name="TextBox 6"/>
            <p:cNvSpPr txBox="1"/>
            <p:nvPr/>
          </p:nvSpPr>
          <p:spPr>
            <a:xfrm>
              <a:off x="0" y="-19050"/>
              <a:ext cx="1895495" cy="831850"/>
            </a:xfrm>
            <a:prstGeom prst="rect">
              <a:avLst/>
            </a:prstGeom>
          </p:spPr>
          <p:txBody>
            <a:bodyPr lIns="33867" tIns="33867" rIns="33867" bIns="33867" rtlCol="0" anchor="ctr"/>
            <a:lstStyle/>
            <a:p>
              <a:pPr algn="ctr">
                <a:lnSpc>
                  <a:spcPts val="1906"/>
                </a:lnSpc>
              </a:pPr>
              <a:endParaRPr sz="1200"/>
            </a:p>
          </p:txBody>
        </p:sp>
      </p:grpSp>
      <p:sp>
        <p:nvSpPr>
          <p:cNvPr id="7" name="TextBox 7"/>
          <p:cNvSpPr txBox="1"/>
          <p:nvPr/>
        </p:nvSpPr>
        <p:spPr>
          <a:xfrm>
            <a:off x="2824232" y="2899191"/>
            <a:ext cx="6543538" cy="1781193"/>
          </a:xfrm>
          <a:prstGeom prst="rect">
            <a:avLst/>
          </a:prstGeom>
        </p:spPr>
        <p:txBody>
          <a:bodyPr lIns="0" tIns="0" rIns="0" bIns="0" rtlCol="0" anchor="t">
            <a:spAutoFit/>
          </a:bodyPr>
          <a:lstStyle/>
          <a:p>
            <a:pPr algn="ctr">
              <a:lnSpc>
                <a:spcPts val="15123"/>
              </a:lnSpc>
            </a:pPr>
            <a:r>
              <a:rPr lang="en-US" sz="10959" b="1" spc="1073">
                <a:solidFill>
                  <a:srgbClr val="720404"/>
                </a:solidFill>
                <a:latin typeface="Oswald Bold"/>
                <a:ea typeface="Oswald Bold"/>
                <a:cs typeface="Oswald Bold"/>
                <a:sym typeface="Oswald Bold"/>
              </a:rPr>
              <a:t>ROBOT</a:t>
            </a:r>
          </a:p>
        </p:txBody>
      </p:sp>
      <p:sp>
        <p:nvSpPr>
          <p:cNvPr id="8" name="TextBox 8"/>
          <p:cNvSpPr txBox="1"/>
          <p:nvPr/>
        </p:nvSpPr>
        <p:spPr>
          <a:xfrm>
            <a:off x="2824232" y="2292073"/>
            <a:ext cx="6543538" cy="766492"/>
          </a:xfrm>
          <a:prstGeom prst="rect">
            <a:avLst/>
          </a:prstGeom>
        </p:spPr>
        <p:txBody>
          <a:bodyPr lIns="0" tIns="0" rIns="0" bIns="0" rtlCol="0" anchor="t">
            <a:spAutoFit/>
          </a:bodyPr>
          <a:lstStyle/>
          <a:p>
            <a:pPr algn="ctr">
              <a:lnSpc>
                <a:spcPts val="6499"/>
              </a:lnSpc>
            </a:pPr>
            <a:r>
              <a:rPr lang="en-US" sz="4709" b="1" spc="461">
                <a:solidFill>
                  <a:srgbClr val="720404"/>
                </a:solidFill>
                <a:latin typeface="Oswald Bold"/>
                <a:ea typeface="Oswald Bold"/>
                <a:cs typeface="Oswald Bold"/>
                <a:sym typeface="Oswald Bold"/>
              </a:rPr>
              <a:t>OBSTACLE-AVOIDING</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4"/>
          <p:cNvSpPr/>
          <p:nvPr/>
        </p:nvSpPr>
        <p:spPr>
          <a:xfrm>
            <a:off x="9653148" y="-3222500"/>
            <a:ext cx="5077705" cy="5210331"/>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sz="1200"/>
          </a:p>
        </p:txBody>
      </p:sp>
      <p:sp>
        <p:nvSpPr>
          <p:cNvPr id="5" name="Freeform 5"/>
          <p:cNvSpPr/>
          <p:nvPr/>
        </p:nvSpPr>
        <p:spPr>
          <a:xfrm rot="-4176364">
            <a:off x="-2736753" y="4353493"/>
            <a:ext cx="5077705" cy="5210331"/>
          </a:xfrm>
          <a:custGeom>
            <a:avLst/>
            <a:gdLst/>
            <a:ahLst/>
            <a:cxnLst/>
            <a:rect l="l" t="t" r="r" b="b"/>
            <a:pathLst>
              <a:path w="7616557" h="7815497">
                <a:moveTo>
                  <a:pt x="0" y="0"/>
                </a:moveTo>
                <a:lnTo>
                  <a:pt x="7616556" y="0"/>
                </a:lnTo>
                <a:lnTo>
                  <a:pt x="7616556" y="7815496"/>
                </a:lnTo>
                <a:lnTo>
                  <a:pt x="0" y="781549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sz="1200"/>
          </a:p>
        </p:txBody>
      </p:sp>
      <p:pic>
        <p:nvPicPr>
          <p:cNvPr id="8" name="Picture 7">
            <a:extLst>
              <a:ext uri="{FF2B5EF4-FFF2-40B4-BE49-F238E27FC236}">
                <a16:creationId xmlns:a16="http://schemas.microsoft.com/office/drawing/2014/main" id="{C613B427-8ACC-8214-A26E-804C96AF7BC4}"/>
              </a:ext>
            </a:extLst>
          </p:cNvPr>
          <p:cNvPicPr>
            <a:picLocks noChangeAspect="1"/>
          </p:cNvPicPr>
          <p:nvPr/>
        </p:nvPicPr>
        <p:blipFill>
          <a:blip r:embed="rId4">
            <a:extLst>
              <a:ext uri="{28A0092B-C50C-407E-A947-70E740481C1C}">
                <a14:useLocalDpi xmlns:a14="http://schemas.microsoft.com/office/drawing/2010/main" val="0"/>
              </a:ext>
            </a:extLst>
          </a:blip>
          <a:srcRect l="20086" t="33368" r="13826" b="32563"/>
          <a:stretch/>
        </p:blipFill>
        <p:spPr>
          <a:xfrm>
            <a:off x="7243559" y="2733368"/>
            <a:ext cx="3763781" cy="1455174"/>
          </a:xfrm>
          <a:prstGeom prst="rect">
            <a:avLst/>
          </a:prstGeom>
          <a:ln>
            <a:noFill/>
          </a:ln>
          <a:effectLst>
            <a:outerShdw blurRad="292100" dist="139700" dir="2700000" algn="tl" rotWithShape="0">
              <a:srgbClr val="333333">
                <a:alpha val="65000"/>
              </a:srgbClr>
            </a:outerShdw>
          </a:effectLst>
        </p:spPr>
      </p:pic>
      <p:sp>
        <p:nvSpPr>
          <p:cNvPr id="7" name="TextBox 3">
            <a:extLst>
              <a:ext uri="{FF2B5EF4-FFF2-40B4-BE49-F238E27FC236}">
                <a16:creationId xmlns:a16="http://schemas.microsoft.com/office/drawing/2014/main" id="{4F1B8B86-E2E4-5ABD-8B9A-450D8F75B6FD}"/>
              </a:ext>
            </a:extLst>
          </p:cNvPr>
          <p:cNvSpPr txBox="1"/>
          <p:nvPr/>
        </p:nvSpPr>
        <p:spPr>
          <a:xfrm>
            <a:off x="2245007" y="767176"/>
            <a:ext cx="7701985" cy="754566"/>
          </a:xfrm>
          <a:prstGeom prst="rect">
            <a:avLst/>
          </a:prstGeom>
        </p:spPr>
        <p:txBody>
          <a:bodyPr lIns="0" tIns="0" rIns="0" bIns="0" rtlCol="0" anchor="t">
            <a:spAutoFit/>
          </a:bodyPr>
          <a:lstStyle/>
          <a:p>
            <a:pPr algn="ctr">
              <a:lnSpc>
                <a:spcPts val="6392"/>
              </a:lnSpc>
            </a:pPr>
            <a:r>
              <a:rPr lang="en-US" sz="4632" b="1" spc="245" dirty="0">
                <a:solidFill>
                  <a:srgbClr val="231F20"/>
                </a:solidFill>
                <a:latin typeface="Oswald Bold"/>
                <a:ea typeface="Oswald Bold"/>
                <a:cs typeface="Oswald Bold"/>
                <a:sym typeface="Oswald Bold"/>
              </a:rPr>
              <a:t>COMPONENTS</a:t>
            </a:r>
          </a:p>
        </p:txBody>
      </p:sp>
      <p:sp>
        <p:nvSpPr>
          <p:cNvPr id="2" name="TextBox 6">
            <a:extLst>
              <a:ext uri="{FF2B5EF4-FFF2-40B4-BE49-F238E27FC236}">
                <a16:creationId xmlns:a16="http://schemas.microsoft.com/office/drawing/2014/main" id="{A4B56BCA-A248-911F-235C-40298AB3305F}"/>
              </a:ext>
            </a:extLst>
          </p:cNvPr>
          <p:cNvSpPr txBox="1"/>
          <p:nvPr/>
        </p:nvSpPr>
        <p:spPr>
          <a:xfrm>
            <a:off x="1184661" y="1435213"/>
            <a:ext cx="6774680" cy="1712392"/>
          </a:xfrm>
          <a:prstGeom prst="rect">
            <a:avLst/>
          </a:prstGeom>
        </p:spPr>
        <p:txBody>
          <a:bodyPr wrap="square" lIns="0" tIns="0" rIns="0" bIns="0" rtlCol="0" anchor="t">
            <a:spAutoFit/>
          </a:bodyPr>
          <a:lstStyle/>
          <a:p>
            <a:pPr marL="446212" lvl="1" indent="-223106">
              <a:lnSpc>
                <a:spcPts val="2700"/>
              </a:lnSpc>
              <a:buFont typeface="Arial"/>
              <a:buChar char="•"/>
            </a:pPr>
            <a:r>
              <a:rPr lang="en-US" sz="2000" dirty="0">
                <a:solidFill>
                  <a:srgbClr val="231F20"/>
                </a:solidFill>
                <a:latin typeface="Open Sauce"/>
                <a:ea typeface="Open Sauce"/>
                <a:cs typeface="Open Sauce"/>
                <a:sym typeface="Open Sauce"/>
              </a:rPr>
              <a:t>2x DC Motor</a:t>
            </a:r>
          </a:p>
          <a:p>
            <a:pPr marL="446212" lvl="1" indent="-223106">
              <a:lnSpc>
                <a:spcPts val="2700"/>
              </a:lnSpc>
              <a:buFont typeface="Arial"/>
              <a:buChar char="•"/>
            </a:pPr>
            <a:r>
              <a:rPr lang="en-US" sz="2000" dirty="0">
                <a:solidFill>
                  <a:srgbClr val="231F20"/>
                </a:solidFill>
                <a:latin typeface="Open Sauce"/>
                <a:ea typeface="Open Sauce"/>
                <a:cs typeface="Open Sauce"/>
                <a:sym typeface="Open Sauce"/>
              </a:rPr>
              <a:t>2x Wheel with Tier</a:t>
            </a:r>
          </a:p>
          <a:p>
            <a:pPr marL="446212" lvl="1" indent="-223106">
              <a:lnSpc>
                <a:spcPts val="2700"/>
              </a:lnSpc>
              <a:buFont typeface="Arial"/>
              <a:buChar char="•"/>
            </a:pPr>
            <a:r>
              <a:rPr lang="en-US" sz="2000" dirty="0">
                <a:solidFill>
                  <a:srgbClr val="231F20"/>
                </a:solidFill>
                <a:latin typeface="Open Sauce"/>
                <a:ea typeface="Open Sauce"/>
                <a:cs typeface="Open Sauce"/>
                <a:sym typeface="Open Sauce"/>
              </a:rPr>
              <a:t>1x Caster Wheel</a:t>
            </a:r>
          </a:p>
          <a:p>
            <a:pPr marL="446212" lvl="1" indent="-223106">
              <a:lnSpc>
                <a:spcPts val="2700"/>
              </a:lnSpc>
              <a:buFont typeface="Arial"/>
              <a:buChar char="•"/>
            </a:pPr>
            <a:r>
              <a:rPr lang="en-US" sz="2000" dirty="0">
                <a:solidFill>
                  <a:srgbClr val="231F20"/>
                </a:solidFill>
                <a:latin typeface="Open Sauce"/>
                <a:ea typeface="Open Sauce"/>
                <a:cs typeface="Open Sauce"/>
                <a:sym typeface="Open Sauce"/>
              </a:rPr>
              <a:t>2x Car Chassis</a:t>
            </a:r>
          </a:p>
          <a:p>
            <a:pPr marL="446212" lvl="1" indent="-223106">
              <a:lnSpc>
                <a:spcPts val="2700"/>
              </a:lnSpc>
              <a:buFont typeface="Arial"/>
              <a:buChar char="•"/>
            </a:pPr>
            <a:r>
              <a:rPr lang="en-US" sz="2000" dirty="0">
                <a:solidFill>
                  <a:srgbClr val="231F20"/>
                </a:solidFill>
                <a:latin typeface="Open Sauce"/>
                <a:ea typeface="Open Sauce"/>
                <a:cs typeface="Open Sauce"/>
                <a:sym typeface="Open Sauce"/>
              </a:rPr>
              <a:t>4x 3.7V Li-ion Battery</a:t>
            </a:r>
          </a:p>
        </p:txBody>
      </p:sp>
    </p:spTree>
    <p:extLst>
      <p:ext uri="{BB962C8B-B14F-4D97-AF65-F5344CB8AC3E}">
        <p14:creationId xmlns:p14="http://schemas.microsoft.com/office/powerpoint/2010/main" val="25613164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4"/>
          <p:cNvSpPr/>
          <p:nvPr/>
        </p:nvSpPr>
        <p:spPr>
          <a:xfrm>
            <a:off x="9653148" y="-3222500"/>
            <a:ext cx="5077705" cy="5210331"/>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sz="1200"/>
          </a:p>
        </p:txBody>
      </p:sp>
      <p:sp>
        <p:nvSpPr>
          <p:cNvPr id="5" name="Freeform 5"/>
          <p:cNvSpPr/>
          <p:nvPr/>
        </p:nvSpPr>
        <p:spPr>
          <a:xfrm rot="-4176364">
            <a:off x="-2736753" y="4353493"/>
            <a:ext cx="5077705" cy="5210331"/>
          </a:xfrm>
          <a:custGeom>
            <a:avLst/>
            <a:gdLst/>
            <a:ahLst/>
            <a:cxnLst/>
            <a:rect l="l" t="t" r="r" b="b"/>
            <a:pathLst>
              <a:path w="7616557" h="7815497">
                <a:moveTo>
                  <a:pt x="0" y="0"/>
                </a:moveTo>
                <a:lnTo>
                  <a:pt x="7616556" y="0"/>
                </a:lnTo>
                <a:lnTo>
                  <a:pt x="7616556" y="7815496"/>
                </a:lnTo>
                <a:lnTo>
                  <a:pt x="0" y="781549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sz="1200"/>
          </a:p>
        </p:txBody>
      </p:sp>
      <p:pic>
        <p:nvPicPr>
          <p:cNvPr id="8" name="Picture 7">
            <a:extLst>
              <a:ext uri="{FF2B5EF4-FFF2-40B4-BE49-F238E27FC236}">
                <a16:creationId xmlns:a16="http://schemas.microsoft.com/office/drawing/2014/main" id="{30A2ACB3-7CC6-5349-DE9A-CBD59BE55995}"/>
              </a:ext>
            </a:extLst>
          </p:cNvPr>
          <p:cNvPicPr>
            <a:picLocks noChangeAspect="1"/>
          </p:cNvPicPr>
          <p:nvPr/>
        </p:nvPicPr>
        <p:blipFill>
          <a:blip r:embed="rId4">
            <a:extLst>
              <a:ext uri="{28A0092B-C50C-407E-A947-70E740481C1C}">
                <a14:useLocalDpi xmlns:a14="http://schemas.microsoft.com/office/drawing/2010/main" val="0"/>
              </a:ext>
            </a:extLst>
          </a:blip>
          <a:srcRect l="25327" t="40935" r="53909" b="36929"/>
          <a:stretch/>
        </p:blipFill>
        <p:spPr>
          <a:xfrm>
            <a:off x="8811669" y="1987831"/>
            <a:ext cx="1341120" cy="1906241"/>
          </a:xfrm>
          <a:prstGeom prst="rect">
            <a:avLst/>
          </a:prstGeom>
          <a:ln>
            <a:noFill/>
          </a:ln>
          <a:effectLst>
            <a:outerShdw blurRad="292100" dist="139700" dir="2700000" algn="tl" rotWithShape="0">
              <a:srgbClr val="333333">
                <a:alpha val="65000"/>
              </a:srgbClr>
            </a:outerShdw>
          </a:effectLst>
        </p:spPr>
      </p:pic>
      <p:sp>
        <p:nvSpPr>
          <p:cNvPr id="7" name="TextBox 3">
            <a:extLst>
              <a:ext uri="{FF2B5EF4-FFF2-40B4-BE49-F238E27FC236}">
                <a16:creationId xmlns:a16="http://schemas.microsoft.com/office/drawing/2014/main" id="{DDCE93BC-AAE6-358B-E759-7E923245747B}"/>
              </a:ext>
            </a:extLst>
          </p:cNvPr>
          <p:cNvSpPr txBox="1"/>
          <p:nvPr/>
        </p:nvSpPr>
        <p:spPr>
          <a:xfrm>
            <a:off x="2245007" y="767176"/>
            <a:ext cx="7701985" cy="754566"/>
          </a:xfrm>
          <a:prstGeom prst="rect">
            <a:avLst/>
          </a:prstGeom>
        </p:spPr>
        <p:txBody>
          <a:bodyPr lIns="0" tIns="0" rIns="0" bIns="0" rtlCol="0" anchor="t">
            <a:spAutoFit/>
          </a:bodyPr>
          <a:lstStyle/>
          <a:p>
            <a:pPr algn="ctr">
              <a:lnSpc>
                <a:spcPts val="6392"/>
              </a:lnSpc>
            </a:pPr>
            <a:r>
              <a:rPr lang="en-US" sz="4632" b="1" spc="245" dirty="0">
                <a:solidFill>
                  <a:srgbClr val="231F20"/>
                </a:solidFill>
                <a:latin typeface="Oswald Bold"/>
                <a:ea typeface="Oswald Bold"/>
                <a:cs typeface="Oswald Bold"/>
                <a:sym typeface="Oswald Bold"/>
              </a:rPr>
              <a:t>COMPONENTS</a:t>
            </a:r>
          </a:p>
        </p:txBody>
      </p:sp>
      <p:sp>
        <p:nvSpPr>
          <p:cNvPr id="2" name="TextBox 6">
            <a:extLst>
              <a:ext uri="{FF2B5EF4-FFF2-40B4-BE49-F238E27FC236}">
                <a16:creationId xmlns:a16="http://schemas.microsoft.com/office/drawing/2014/main" id="{0AD7CEAD-9CD4-BA96-D046-9DD22FC43E96}"/>
              </a:ext>
            </a:extLst>
          </p:cNvPr>
          <p:cNvSpPr txBox="1"/>
          <p:nvPr/>
        </p:nvSpPr>
        <p:spPr>
          <a:xfrm>
            <a:off x="1184661" y="1435213"/>
            <a:ext cx="6774680" cy="2058640"/>
          </a:xfrm>
          <a:prstGeom prst="rect">
            <a:avLst/>
          </a:prstGeom>
        </p:spPr>
        <p:txBody>
          <a:bodyPr wrap="square" lIns="0" tIns="0" rIns="0" bIns="0" rtlCol="0" anchor="t">
            <a:spAutoFit/>
          </a:bodyPr>
          <a:lstStyle/>
          <a:p>
            <a:pPr marL="446212" lvl="1" indent="-223106">
              <a:lnSpc>
                <a:spcPts val="2700"/>
              </a:lnSpc>
              <a:buFont typeface="Arial"/>
              <a:buChar char="•"/>
            </a:pPr>
            <a:r>
              <a:rPr lang="en-US" sz="2000" dirty="0">
                <a:solidFill>
                  <a:srgbClr val="231F20"/>
                </a:solidFill>
                <a:latin typeface="Open Sauce"/>
                <a:ea typeface="Open Sauce"/>
                <a:cs typeface="Open Sauce"/>
                <a:sym typeface="Open Sauce"/>
              </a:rPr>
              <a:t>2x DC Motor</a:t>
            </a:r>
          </a:p>
          <a:p>
            <a:pPr marL="446212" lvl="1" indent="-223106">
              <a:lnSpc>
                <a:spcPts val="2700"/>
              </a:lnSpc>
              <a:buFont typeface="Arial"/>
              <a:buChar char="•"/>
            </a:pPr>
            <a:r>
              <a:rPr lang="en-US" sz="2000" dirty="0">
                <a:solidFill>
                  <a:srgbClr val="231F20"/>
                </a:solidFill>
                <a:latin typeface="Open Sauce"/>
                <a:ea typeface="Open Sauce"/>
                <a:cs typeface="Open Sauce"/>
                <a:sym typeface="Open Sauce"/>
              </a:rPr>
              <a:t>2x Wheel with Tier</a:t>
            </a:r>
          </a:p>
          <a:p>
            <a:pPr marL="446212" lvl="1" indent="-223106">
              <a:lnSpc>
                <a:spcPts val="2700"/>
              </a:lnSpc>
              <a:buFont typeface="Arial"/>
              <a:buChar char="•"/>
            </a:pPr>
            <a:r>
              <a:rPr lang="en-US" sz="2000" dirty="0">
                <a:solidFill>
                  <a:srgbClr val="231F20"/>
                </a:solidFill>
                <a:latin typeface="Open Sauce"/>
                <a:ea typeface="Open Sauce"/>
                <a:cs typeface="Open Sauce"/>
                <a:sym typeface="Open Sauce"/>
              </a:rPr>
              <a:t>1x Caster Wheel</a:t>
            </a:r>
          </a:p>
          <a:p>
            <a:pPr marL="446212" lvl="1" indent="-223106">
              <a:lnSpc>
                <a:spcPts val="2700"/>
              </a:lnSpc>
              <a:buFont typeface="Arial"/>
              <a:buChar char="•"/>
            </a:pPr>
            <a:r>
              <a:rPr lang="en-US" sz="2000" dirty="0">
                <a:solidFill>
                  <a:srgbClr val="231F20"/>
                </a:solidFill>
                <a:latin typeface="Open Sauce"/>
                <a:ea typeface="Open Sauce"/>
                <a:cs typeface="Open Sauce"/>
                <a:sym typeface="Open Sauce"/>
              </a:rPr>
              <a:t>2x Car Chassis</a:t>
            </a:r>
          </a:p>
          <a:p>
            <a:pPr marL="446212" lvl="1" indent="-223106">
              <a:lnSpc>
                <a:spcPts val="2700"/>
              </a:lnSpc>
              <a:buFont typeface="Arial"/>
              <a:buChar char="•"/>
            </a:pPr>
            <a:r>
              <a:rPr lang="en-US" sz="2000" dirty="0">
                <a:solidFill>
                  <a:srgbClr val="231F20"/>
                </a:solidFill>
                <a:latin typeface="Open Sauce"/>
                <a:ea typeface="Open Sauce"/>
                <a:cs typeface="Open Sauce"/>
                <a:sym typeface="Open Sauce"/>
              </a:rPr>
              <a:t>4x 3.7V Li-ion Battery</a:t>
            </a:r>
          </a:p>
          <a:p>
            <a:pPr marL="446212" lvl="1" indent="-223106">
              <a:lnSpc>
                <a:spcPts val="2700"/>
              </a:lnSpc>
              <a:buFont typeface="Arial"/>
              <a:buChar char="•"/>
            </a:pPr>
            <a:r>
              <a:rPr lang="en-US" sz="2000" dirty="0">
                <a:solidFill>
                  <a:srgbClr val="231F20"/>
                </a:solidFill>
                <a:latin typeface="Open Sauce"/>
                <a:ea typeface="Open Sauce"/>
                <a:cs typeface="Open Sauce"/>
                <a:sym typeface="Open Sauce"/>
              </a:rPr>
              <a:t>1x Buck Converter (Step-down Converter)</a:t>
            </a:r>
          </a:p>
        </p:txBody>
      </p:sp>
      <p:pic>
        <p:nvPicPr>
          <p:cNvPr id="3" name="Picture 2">
            <a:extLst>
              <a:ext uri="{FF2B5EF4-FFF2-40B4-BE49-F238E27FC236}">
                <a16:creationId xmlns:a16="http://schemas.microsoft.com/office/drawing/2014/main" id="{12A3E2FE-B9A0-B99F-0A8D-C6011E0D0BC0}"/>
              </a:ext>
            </a:extLst>
          </p:cNvPr>
          <p:cNvPicPr>
            <a:picLocks noChangeAspect="1"/>
          </p:cNvPicPr>
          <p:nvPr/>
        </p:nvPicPr>
        <p:blipFill>
          <a:blip r:embed="rId5">
            <a:extLst>
              <a:ext uri="{28A0092B-C50C-407E-A947-70E740481C1C}">
                <a14:useLocalDpi xmlns:a14="http://schemas.microsoft.com/office/drawing/2010/main" val="0"/>
              </a:ext>
            </a:extLst>
          </a:blip>
          <a:srcRect l="29552" t="46224" r="52018" b="31983"/>
          <a:stretch/>
        </p:blipFill>
        <p:spPr>
          <a:xfrm rot="164174">
            <a:off x="10389748" y="2015602"/>
            <a:ext cx="1209040" cy="1906241"/>
          </a:xfrm>
          <a:prstGeom prst="rect">
            <a:avLst/>
          </a:prstGeom>
          <a:ln>
            <a:noFill/>
          </a:ln>
          <a:effectLst>
            <a:outerShdw blurRad="292100" dist="139700" dir="2700000" algn="tl" rotWithShape="0">
              <a:srgbClr val="333333">
                <a:alpha val="65000"/>
              </a:srgbClr>
            </a:outerShdw>
          </a:effectLst>
        </p:spPr>
      </p:pic>
      <p:sp>
        <p:nvSpPr>
          <p:cNvPr id="9" name="TextBox 8">
            <a:extLst>
              <a:ext uri="{FF2B5EF4-FFF2-40B4-BE49-F238E27FC236}">
                <a16:creationId xmlns:a16="http://schemas.microsoft.com/office/drawing/2014/main" id="{5DEF5FA2-6E83-D1A1-B1D0-3735BE73B00F}"/>
              </a:ext>
            </a:extLst>
          </p:cNvPr>
          <p:cNvSpPr txBox="1"/>
          <p:nvPr/>
        </p:nvSpPr>
        <p:spPr>
          <a:xfrm>
            <a:off x="8909563" y="3740183"/>
            <a:ext cx="1089479" cy="307777"/>
          </a:xfrm>
          <a:prstGeom prst="rect">
            <a:avLst/>
          </a:prstGeom>
          <a:noFill/>
        </p:spPr>
        <p:txBody>
          <a:bodyPr wrap="square" rtlCol="0">
            <a:spAutoFit/>
          </a:bodyPr>
          <a:lstStyle/>
          <a:p>
            <a:pPr algn="ctr"/>
            <a:r>
              <a:rPr lang="en-US" sz="1400" dirty="0"/>
              <a:t>Front View</a:t>
            </a:r>
            <a:endParaRPr lang="en-GB" sz="1400" dirty="0"/>
          </a:p>
        </p:txBody>
      </p:sp>
      <p:sp>
        <p:nvSpPr>
          <p:cNvPr id="10" name="TextBox 9">
            <a:extLst>
              <a:ext uri="{FF2B5EF4-FFF2-40B4-BE49-F238E27FC236}">
                <a16:creationId xmlns:a16="http://schemas.microsoft.com/office/drawing/2014/main" id="{1FF76F3F-815E-CADD-466A-ED4CACA8DAA5}"/>
              </a:ext>
            </a:extLst>
          </p:cNvPr>
          <p:cNvSpPr txBox="1"/>
          <p:nvPr/>
        </p:nvSpPr>
        <p:spPr>
          <a:xfrm>
            <a:off x="10367768" y="3740182"/>
            <a:ext cx="1089479" cy="307777"/>
          </a:xfrm>
          <a:prstGeom prst="rect">
            <a:avLst/>
          </a:prstGeom>
          <a:noFill/>
        </p:spPr>
        <p:txBody>
          <a:bodyPr wrap="square" rtlCol="0">
            <a:spAutoFit/>
          </a:bodyPr>
          <a:lstStyle/>
          <a:p>
            <a:pPr algn="ctr"/>
            <a:r>
              <a:rPr lang="en-US" sz="1400" dirty="0"/>
              <a:t>Rear View</a:t>
            </a:r>
            <a:endParaRPr lang="en-GB" sz="140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4"/>
          <p:cNvSpPr/>
          <p:nvPr/>
        </p:nvSpPr>
        <p:spPr>
          <a:xfrm>
            <a:off x="9653148" y="-3222500"/>
            <a:ext cx="5077705" cy="5210331"/>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sz="1200"/>
          </a:p>
        </p:txBody>
      </p:sp>
      <p:sp>
        <p:nvSpPr>
          <p:cNvPr id="5" name="Freeform 5"/>
          <p:cNvSpPr/>
          <p:nvPr/>
        </p:nvSpPr>
        <p:spPr>
          <a:xfrm rot="-4176364">
            <a:off x="-2736753" y="4353493"/>
            <a:ext cx="5077705" cy="5210331"/>
          </a:xfrm>
          <a:custGeom>
            <a:avLst/>
            <a:gdLst/>
            <a:ahLst/>
            <a:cxnLst/>
            <a:rect l="l" t="t" r="r" b="b"/>
            <a:pathLst>
              <a:path w="7616557" h="7815497">
                <a:moveTo>
                  <a:pt x="0" y="0"/>
                </a:moveTo>
                <a:lnTo>
                  <a:pt x="7616556" y="0"/>
                </a:lnTo>
                <a:lnTo>
                  <a:pt x="7616556" y="7815496"/>
                </a:lnTo>
                <a:lnTo>
                  <a:pt x="0" y="781549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sz="1200"/>
          </a:p>
        </p:txBody>
      </p:sp>
      <p:pic>
        <p:nvPicPr>
          <p:cNvPr id="8" name="Picture 7">
            <a:extLst>
              <a:ext uri="{FF2B5EF4-FFF2-40B4-BE49-F238E27FC236}">
                <a16:creationId xmlns:a16="http://schemas.microsoft.com/office/drawing/2014/main" id="{E63C00AA-2D98-45E1-17E9-85EAC6811B04}"/>
              </a:ext>
            </a:extLst>
          </p:cNvPr>
          <p:cNvPicPr>
            <a:picLocks noChangeAspect="1"/>
          </p:cNvPicPr>
          <p:nvPr/>
        </p:nvPicPr>
        <p:blipFill>
          <a:blip r:embed="rId4">
            <a:extLst>
              <a:ext uri="{28A0092B-C50C-407E-A947-70E740481C1C}">
                <a14:useLocalDpi xmlns:a14="http://schemas.microsoft.com/office/drawing/2010/main" val="0"/>
              </a:ext>
            </a:extLst>
          </a:blip>
          <a:srcRect l="24608" t="29666" r="29516" b="33517"/>
          <a:stretch/>
        </p:blipFill>
        <p:spPr>
          <a:xfrm rot="154068">
            <a:off x="7994826" y="2324361"/>
            <a:ext cx="2733454" cy="1645301"/>
          </a:xfrm>
          <a:prstGeom prst="rect">
            <a:avLst/>
          </a:prstGeom>
          <a:ln>
            <a:noFill/>
          </a:ln>
          <a:effectLst>
            <a:outerShdw blurRad="292100" dist="139700" dir="2700000" algn="tl" rotWithShape="0">
              <a:srgbClr val="333333">
                <a:alpha val="65000"/>
              </a:srgbClr>
            </a:outerShdw>
          </a:effectLst>
        </p:spPr>
      </p:pic>
      <p:sp>
        <p:nvSpPr>
          <p:cNvPr id="7" name="TextBox 3">
            <a:extLst>
              <a:ext uri="{FF2B5EF4-FFF2-40B4-BE49-F238E27FC236}">
                <a16:creationId xmlns:a16="http://schemas.microsoft.com/office/drawing/2014/main" id="{6BBDCDF1-CFD8-1087-3F44-A85F07268DF9}"/>
              </a:ext>
            </a:extLst>
          </p:cNvPr>
          <p:cNvSpPr txBox="1"/>
          <p:nvPr/>
        </p:nvSpPr>
        <p:spPr>
          <a:xfrm>
            <a:off x="2245007" y="767176"/>
            <a:ext cx="7701985" cy="754566"/>
          </a:xfrm>
          <a:prstGeom prst="rect">
            <a:avLst/>
          </a:prstGeom>
        </p:spPr>
        <p:txBody>
          <a:bodyPr lIns="0" tIns="0" rIns="0" bIns="0" rtlCol="0" anchor="t">
            <a:spAutoFit/>
          </a:bodyPr>
          <a:lstStyle/>
          <a:p>
            <a:pPr algn="ctr">
              <a:lnSpc>
                <a:spcPts val="6392"/>
              </a:lnSpc>
            </a:pPr>
            <a:r>
              <a:rPr lang="en-US" sz="4632" b="1" spc="245" dirty="0">
                <a:solidFill>
                  <a:srgbClr val="231F20"/>
                </a:solidFill>
                <a:latin typeface="Oswald Bold"/>
                <a:ea typeface="Oswald Bold"/>
                <a:cs typeface="Oswald Bold"/>
                <a:sym typeface="Oswald Bold"/>
              </a:rPr>
              <a:t>COMPONENTS</a:t>
            </a:r>
          </a:p>
        </p:txBody>
      </p:sp>
      <p:sp>
        <p:nvSpPr>
          <p:cNvPr id="2" name="TextBox 6">
            <a:extLst>
              <a:ext uri="{FF2B5EF4-FFF2-40B4-BE49-F238E27FC236}">
                <a16:creationId xmlns:a16="http://schemas.microsoft.com/office/drawing/2014/main" id="{F779E9D8-7E83-3168-0326-795A7E61DBF5}"/>
              </a:ext>
            </a:extLst>
          </p:cNvPr>
          <p:cNvSpPr txBox="1"/>
          <p:nvPr/>
        </p:nvSpPr>
        <p:spPr>
          <a:xfrm>
            <a:off x="1184661" y="1435213"/>
            <a:ext cx="6774680" cy="2404889"/>
          </a:xfrm>
          <a:prstGeom prst="rect">
            <a:avLst/>
          </a:prstGeom>
        </p:spPr>
        <p:txBody>
          <a:bodyPr wrap="square" lIns="0" tIns="0" rIns="0" bIns="0" rtlCol="0" anchor="t">
            <a:spAutoFit/>
          </a:bodyPr>
          <a:lstStyle/>
          <a:p>
            <a:pPr marL="446212" lvl="1" indent="-223106">
              <a:lnSpc>
                <a:spcPts val="2700"/>
              </a:lnSpc>
              <a:buFont typeface="Arial"/>
              <a:buChar char="•"/>
            </a:pPr>
            <a:r>
              <a:rPr lang="en-US" sz="2000" dirty="0">
                <a:solidFill>
                  <a:srgbClr val="231F20"/>
                </a:solidFill>
                <a:latin typeface="Open Sauce"/>
                <a:ea typeface="Open Sauce"/>
                <a:cs typeface="Open Sauce"/>
                <a:sym typeface="Open Sauce"/>
              </a:rPr>
              <a:t>2x DC Motor</a:t>
            </a:r>
          </a:p>
          <a:p>
            <a:pPr marL="446212" lvl="1" indent="-223106">
              <a:lnSpc>
                <a:spcPts val="2700"/>
              </a:lnSpc>
              <a:buFont typeface="Arial"/>
              <a:buChar char="•"/>
            </a:pPr>
            <a:r>
              <a:rPr lang="en-US" sz="2000" dirty="0">
                <a:solidFill>
                  <a:srgbClr val="231F20"/>
                </a:solidFill>
                <a:latin typeface="Open Sauce"/>
                <a:ea typeface="Open Sauce"/>
                <a:cs typeface="Open Sauce"/>
                <a:sym typeface="Open Sauce"/>
              </a:rPr>
              <a:t>2x Wheel with Tier</a:t>
            </a:r>
          </a:p>
          <a:p>
            <a:pPr marL="446212" lvl="1" indent="-223106">
              <a:lnSpc>
                <a:spcPts val="2700"/>
              </a:lnSpc>
              <a:buFont typeface="Arial"/>
              <a:buChar char="•"/>
            </a:pPr>
            <a:r>
              <a:rPr lang="en-US" sz="2000" dirty="0">
                <a:solidFill>
                  <a:srgbClr val="231F20"/>
                </a:solidFill>
                <a:latin typeface="Open Sauce"/>
                <a:ea typeface="Open Sauce"/>
                <a:cs typeface="Open Sauce"/>
                <a:sym typeface="Open Sauce"/>
              </a:rPr>
              <a:t>1x Caster Wheel</a:t>
            </a:r>
          </a:p>
          <a:p>
            <a:pPr marL="446212" lvl="1" indent="-223106">
              <a:lnSpc>
                <a:spcPts val="2700"/>
              </a:lnSpc>
              <a:buFont typeface="Arial"/>
              <a:buChar char="•"/>
            </a:pPr>
            <a:r>
              <a:rPr lang="en-US" sz="2000" dirty="0">
                <a:solidFill>
                  <a:srgbClr val="231F20"/>
                </a:solidFill>
                <a:latin typeface="Open Sauce"/>
                <a:ea typeface="Open Sauce"/>
                <a:cs typeface="Open Sauce"/>
                <a:sym typeface="Open Sauce"/>
              </a:rPr>
              <a:t>2x Car Chassis</a:t>
            </a:r>
          </a:p>
          <a:p>
            <a:pPr marL="446212" lvl="1" indent="-223106">
              <a:lnSpc>
                <a:spcPts val="2700"/>
              </a:lnSpc>
              <a:buFont typeface="Arial"/>
              <a:buChar char="•"/>
            </a:pPr>
            <a:r>
              <a:rPr lang="en-US" sz="2000" dirty="0">
                <a:solidFill>
                  <a:srgbClr val="231F20"/>
                </a:solidFill>
                <a:latin typeface="Open Sauce"/>
                <a:ea typeface="Open Sauce"/>
                <a:cs typeface="Open Sauce"/>
                <a:sym typeface="Open Sauce"/>
              </a:rPr>
              <a:t>4x 3.7V Li-ion Battery</a:t>
            </a:r>
          </a:p>
          <a:p>
            <a:pPr marL="446212" lvl="1" indent="-223106">
              <a:lnSpc>
                <a:spcPts val="2700"/>
              </a:lnSpc>
              <a:buFont typeface="Arial"/>
              <a:buChar char="•"/>
            </a:pPr>
            <a:r>
              <a:rPr lang="en-US" sz="2000" dirty="0">
                <a:solidFill>
                  <a:srgbClr val="231F20"/>
                </a:solidFill>
                <a:latin typeface="Open Sauce"/>
                <a:ea typeface="Open Sauce"/>
                <a:cs typeface="Open Sauce"/>
                <a:sym typeface="Open Sauce"/>
              </a:rPr>
              <a:t>1x Buck Converter</a:t>
            </a:r>
          </a:p>
          <a:p>
            <a:pPr marL="446212" lvl="1" indent="-223106">
              <a:lnSpc>
                <a:spcPts val="2700"/>
              </a:lnSpc>
              <a:buFont typeface="Arial"/>
              <a:buChar char="•"/>
            </a:pPr>
            <a:r>
              <a:rPr lang="en-US" sz="2000" dirty="0">
                <a:solidFill>
                  <a:srgbClr val="231F20"/>
                </a:solidFill>
                <a:latin typeface="Open Sauce"/>
                <a:ea typeface="Open Sauce"/>
                <a:cs typeface="Open Sauce"/>
                <a:sym typeface="Open Sauce"/>
              </a:rPr>
              <a:t>1x Ultrasonic Sensor</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4"/>
          <p:cNvSpPr/>
          <p:nvPr/>
        </p:nvSpPr>
        <p:spPr>
          <a:xfrm>
            <a:off x="9653148" y="-3222500"/>
            <a:ext cx="5077705" cy="5210331"/>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sz="1200"/>
          </a:p>
        </p:txBody>
      </p:sp>
      <p:sp>
        <p:nvSpPr>
          <p:cNvPr id="5" name="Freeform 5"/>
          <p:cNvSpPr/>
          <p:nvPr/>
        </p:nvSpPr>
        <p:spPr>
          <a:xfrm rot="-4176364">
            <a:off x="-2736753" y="4353493"/>
            <a:ext cx="5077705" cy="5210331"/>
          </a:xfrm>
          <a:custGeom>
            <a:avLst/>
            <a:gdLst/>
            <a:ahLst/>
            <a:cxnLst/>
            <a:rect l="l" t="t" r="r" b="b"/>
            <a:pathLst>
              <a:path w="7616557" h="7815497">
                <a:moveTo>
                  <a:pt x="0" y="0"/>
                </a:moveTo>
                <a:lnTo>
                  <a:pt x="7616556" y="0"/>
                </a:lnTo>
                <a:lnTo>
                  <a:pt x="7616556" y="7815496"/>
                </a:lnTo>
                <a:lnTo>
                  <a:pt x="0" y="781549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sz="1200"/>
          </a:p>
        </p:txBody>
      </p:sp>
      <p:pic>
        <p:nvPicPr>
          <p:cNvPr id="10" name="Picture 9" descr="A blue device with wires&#10;&#10;Description automatically generated">
            <a:extLst>
              <a:ext uri="{FF2B5EF4-FFF2-40B4-BE49-F238E27FC236}">
                <a16:creationId xmlns:a16="http://schemas.microsoft.com/office/drawing/2014/main" id="{E032434E-D751-B2A4-0144-D288701BA9B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95771" y="1716797"/>
            <a:ext cx="3261987" cy="2534061"/>
          </a:xfrm>
          <a:prstGeom prst="rect">
            <a:avLst/>
          </a:prstGeom>
          <a:ln>
            <a:noFill/>
          </a:ln>
          <a:effectLst>
            <a:outerShdw blurRad="292100" dist="139700" dir="2700000" algn="tl" rotWithShape="0">
              <a:srgbClr val="333333">
                <a:alpha val="65000"/>
              </a:srgbClr>
            </a:outerShdw>
          </a:effectLst>
        </p:spPr>
      </p:pic>
      <p:sp>
        <p:nvSpPr>
          <p:cNvPr id="11" name="TextBox 10">
            <a:extLst>
              <a:ext uri="{FF2B5EF4-FFF2-40B4-BE49-F238E27FC236}">
                <a16:creationId xmlns:a16="http://schemas.microsoft.com/office/drawing/2014/main" id="{FD963262-39F6-1669-F8DE-F8398386B931}"/>
              </a:ext>
            </a:extLst>
          </p:cNvPr>
          <p:cNvSpPr txBox="1"/>
          <p:nvPr/>
        </p:nvSpPr>
        <p:spPr>
          <a:xfrm>
            <a:off x="5775772" y="4252551"/>
            <a:ext cx="6248400" cy="646331"/>
          </a:xfrm>
          <a:prstGeom prst="rect">
            <a:avLst/>
          </a:prstGeom>
          <a:noFill/>
        </p:spPr>
        <p:txBody>
          <a:bodyPr wrap="square" rtlCol="0">
            <a:spAutoFit/>
          </a:bodyPr>
          <a:lstStyle/>
          <a:p>
            <a:pPr algn="ctr"/>
            <a:r>
              <a:rPr lang="en-US" sz="1200" dirty="0" err="1"/>
              <a:t>AnasBHX</a:t>
            </a:r>
            <a:r>
              <a:rPr lang="en-US" sz="1200" dirty="0"/>
              <a:t>, CC BY-SA 4.0 </a:t>
            </a:r>
            <a:r>
              <a:rPr lang="en-US" sz="1200" dirty="0">
                <a:hlinkClick r:id="rId5"/>
              </a:rPr>
              <a:t>https://creativecommons.org/licenses/by-sa/4.0</a:t>
            </a:r>
            <a:r>
              <a:rPr lang="en-US" sz="1200" dirty="0"/>
              <a:t>, via Wikimedia Commons</a:t>
            </a:r>
          </a:p>
          <a:p>
            <a:pPr algn="ctr"/>
            <a:r>
              <a:rPr lang="en-US" sz="1200" b="1" dirty="0"/>
              <a:t>Edited:</a:t>
            </a:r>
            <a:r>
              <a:rPr lang="en-US" sz="1200" dirty="0"/>
              <a:t> Background removed, and shadow added.</a:t>
            </a:r>
            <a:endParaRPr lang="en-GB" sz="1200" dirty="0"/>
          </a:p>
        </p:txBody>
      </p:sp>
      <p:sp>
        <p:nvSpPr>
          <p:cNvPr id="7" name="TextBox 3">
            <a:extLst>
              <a:ext uri="{FF2B5EF4-FFF2-40B4-BE49-F238E27FC236}">
                <a16:creationId xmlns:a16="http://schemas.microsoft.com/office/drawing/2014/main" id="{5536A781-C338-6D49-37F5-0C50697E7CC5}"/>
              </a:ext>
            </a:extLst>
          </p:cNvPr>
          <p:cNvSpPr txBox="1"/>
          <p:nvPr/>
        </p:nvSpPr>
        <p:spPr>
          <a:xfrm>
            <a:off x="2245007" y="767176"/>
            <a:ext cx="7701985" cy="754566"/>
          </a:xfrm>
          <a:prstGeom prst="rect">
            <a:avLst/>
          </a:prstGeom>
        </p:spPr>
        <p:txBody>
          <a:bodyPr lIns="0" tIns="0" rIns="0" bIns="0" rtlCol="0" anchor="t">
            <a:spAutoFit/>
          </a:bodyPr>
          <a:lstStyle/>
          <a:p>
            <a:pPr algn="ctr">
              <a:lnSpc>
                <a:spcPts val="6392"/>
              </a:lnSpc>
            </a:pPr>
            <a:r>
              <a:rPr lang="en-US" sz="4632" b="1" spc="245" dirty="0">
                <a:solidFill>
                  <a:srgbClr val="231F20"/>
                </a:solidFill>
                <a:latin typeface="Oswald Bold"/>
                <a:ea typeface="Oswald Bold"/>
                <a:cs typeface="Oswald Bold"/>
                <a:sym typeface="Oswald Bold"/>
              </a:rPr>
              <a:t>COMPONENTS</a:t>
            </a:r>
          </a:p>
        </p:txBody>
      </p:sp>
      <p:sp>
        <p:nvSpPr>
          <p:cNvPr id="3" name="TextBox 6">
            <a:extLst>
              <a:ext uri="{FF2B5EF4-FFF2-40B4-BE49-F238E27FC236}">
                <a16:creationId xmlns:a16="http://schemas.microsoft.com/office/drawing/2014/main" id="{42F890C3-8318-37C3-9B70-BF830EFBDF2B}"/>
              </a:ext>
            </a:extLst>
          </p:cNvPr>
          <p:cNvSpPr txBox="1"/>
          <p:nvPr/>
        </p:nvSpPr>
        <p:spPr>
          <a:xfrm>
            <a:off x="1184661" y="1435213"/>
            <a:ext cx="6774680" cy="2751138"/>
          </a:xfrm>
          <a:prstGeom prst="rect">
            <a:avLst/>
          </a:prstGeom>
        </p:spPr>
        <p:txBody>
          <a:bodyPr wrap="square" lIns="0" tIns="0" rIns="0" bIns="0" rtlCol="0" anchor="t">
            <a:spAutoFit/>
          </a:bodyPr>
          <a:lstStyle/>
          <a:p>
            <a:pPr marL="446212" lvl="1" indent="-223106">
              <a:lnSpc>
                <a:spcPts val="2700"/>
              </a:lnSpc>
              <a:buFont typeface="Arial"/>
              <a:buChar char="•"/>
            </a:pPr>
            <a:r>
              <a:rPr lang="en-US" sz="2000" dirty="0">
                <a:solidFill>
                  <a:srgbClr val="231F20"/>
                </a:solidFill>
                <a:latin typeface="Open Sauce"/>
                <a:ea typeface="Open Sauce"/>
                <a:cs typeface="Open Sauce"/>
                <a:sym typeface="Open Sauce"/>
              </a:rPr>
              <a:t>2x DC Motor</a:t>
            </a:r>
          </a:p>
          <a:p>
            <a:pPr marL="446212" lvl="1" indent="-223106">
              <a:lnSpc>
                <a:spcPts val="2700"/>
              </a:lnSpc>
              <a:buFont typeface="Arial"/>
              <a:buChar char="•"/>
            </a:pPr>
            <a:r>
              <a:rPr lang="en-US" sz="2000" dirty="0">
                <a:solidFill>
                  <a:srgbClr val="231F20"/>
                </a:solidFill>
                <a:latin typeface="Open Sauce"/>
                <a:ea typeface="Open Sauce"/>
                <a:cs typeface="Open Sauce"/>
                <a:sym typeface="Open Sauce"/>
              </a:rPr>
              <a:t>2x Wheel with Tier</a:t>
            </a:r>
          </a:p>
          <a:p>
            <a:pPr marL="446212" lvl="1" indent="-223106">
              <a:lnSpc>
                <a:spcPts val="2700"/>
              </a:lnSpc>
              <a:buFont typeface="Arial"/>
              <a:buChar char="•"/>
            </a:pPr>
            <a:r>
              <a:rPr lang="en-US" sz="2000" dirty="0">
                <a:solidFill>
                  <a:srgbClr val="231F20"/>
                </a:solidFill>
                <a:latin typeface="Open Sauce"/>
                <a:ea typeface="Open Sauce"/>
                <a:cs typeface="Open Sauce"/>
                <a:sym typeface="Open Sauce"/>
              </a:rPr>
              <a:t>1x Caster Wheel</a:t>
            </a:r>
          </a:p>
          <a:p>
            <a:pPr marL="446212" lvl="1" indent="-223106">
              <a:lnSpc>
                <a:spcPts val="2700"/>
              </a:lnSpc>
              <a:buFont typeface="Arial"/>
              <a:buChar char="•"/>
            </a:pPr>
            <a:r>
              <a:rPr lang="en-US" sz="2000" dirty="0">
                <a:solidFill>
                  <a:srgbClr val="231F20"/>
                </a:solidFill>
                <a:latin typeface="Open Sauce"/>
                <a:ea typeface="Open Sauce"/>
                <a:cs typeface="Open Sauce"/>
                <a:sym typeface="Open Sauce"/>
              </a:rPr>
              <a:t>2x Car Chassis</a:t>
            </a:r>
          </a:p>
          <a:p>
            <a:pPr marL="446212" lvl="1" indent="-223106">
              <a:lnSpc>
                <a:spcPts val="2700"/>
              </a:lnSpc>
              <a:buFont typeface="Arial"/>
              <a:buChar char="•"/>
            </a:pPr>
            <a:r>
              <a:rPr lang="en-US" sz="2000" dirty="0">
                <a:solidFill>
                  <a:srgbClr val="231F20"/>
                </a:solidFill>
                <a:latin typeface="Open Sauce"/>
                <a:ea typeface="Open Sauce"/>
                <a:cs typeface="Open Sauce"/>
                <a:sym typeface="Open Sauce"/>
              </a:rPr>
              <a:t>4x 3.7V Li-ion Battery</a:t>
            </a:r>
          </a:p>
          <a:p>
            <a:pPr marL="446212" lvl="1" indent="-223106">
              <a:lnSpc>
                <a:spcPts val="2700"/>
              </a:lnSpc>
              <a:buFont typeface="Arial"/>
              <a:buChar char="•"/>
            </a:pPr>
            <a:r>
              <a:rPr lang="en-US" sz="2000" dirty="0">
                <a:solidFill>
                  <a:srgbClr val="231F20"/>
                </a:solidFill>
                <a:latin typeface="Open Sauce"/>
                <a:ea typeface="Open Sauce"/>
                <a:cs typeface="Open Sauce"/>
                <a:sym typeface="Open Sauce"/>
              </a:rPr>
              <a:t>1x Buck Converter</a:t>
            </a:r>
          </a:p>
          <a:p>
            <a:pPr marL="446212" lvl="1" indent="-223106">
              <a:lnSpc>
                <a:spcPts val="2700"/>
              </a:lnSpc>
              <a:buFont typeface="Arial"/>
              <a:buChar char="•"/>
            </a:pPr>
            <a:r>
              <a:rPr lang="en-US" sz="2000" dirty="0">
                <a:solidFill>
                  <a:srgbClr val="231F20"/>
                </a:solidFill>
                <a:latin typeface="Open Sauce"/>
                <a:ea typeface="Open Sauce"/>
                <a:cs typeface="Open Sauce"/>
                <a:sym typeface="Open Sauce"/>
              </a:rPr>
              <a:t>1x Ultrasonic Sensor</a:t>
            </a:r>
          </a:p>
          <a:p>
            <a:pPr marL="446212" lvl="1" indent="-223106">
              <a:lnSpc>
                <a:spcPts val="2700"/>
              </a:lnSpc>
              <a:buFont typeface="Arial"/>
              <a:buChar char="•"/>
            </a:pPr>
            <a:r>
              <a:rPr lang="en-US" sz="2000" dirty="0">
                <a:solidFill>
                  <a:srgbClr val="231F20"/>
                </a:solidFill>
                <a:latin typeface="Open Sauce"/>
                <a:ea typeface="Open Sauce"/>
                <a:cs typeface="Open Sauce"/>
                <a:sym typeface="Open Sauce"/>
              </a:rPr>
              <a:t>1x Servo Motor </a:t>
            </a:r>
            <a:r>
              <a:rPr lang="en-US" sz="1200" dirty="0">
                <a:solidFill>
                  <a:srgbClr val="231F20"/>
                </a:solidFill>
                <a:latin typeface="Open Sauce"/>
                <a:ea typeface="Open Sauce"/>
                <a:cs typeface="Open Sauce"/>
                <a:sym typeface="Open Sauce"/>
              </a:rPr>
              <a:t>(with its arm)</a:t>
            </a:r>
          </a:p>
        </p:txBody>
      </p:sp>
      <p:pic>
        <p:nvPicPr>
          <p:cNvPr id="9" name="Picture 8" descr="A white object with holes&#10;&#10;Description automatically generated">
            <a:extLst>
              <a:ext uri="{FF2B5EF4-FFF2-40B4-BE49-F238E27FC236}">
                <a16:creationId xmlns:a16="http://schemas.microsoft.com/office/drawing/2014/main" id="{6297C079-9068-2482-F10D-040F495E4D30}"/>
              </a:ext>
            </a:extLst>
          </p:cNvPr>
          <p:cNvPicPr>
            <a:picLocks noChangeAspect="1"/>
          </p:cNvPicPr>
          <p:nvPr/>
        </p:nvPicPr>
        <p:blipFill>
          <a:blip r:embed="rId6">
            <a:extLst>
              <a:ext uri="{28A0092B-C50C-407E-A947-70E740481C1C}">
                <a14:useLocalDpi xmlns:a14="http://schemas.microsoft.com/office/drawing/2010/main" val="0"/>
              </a:ext>
            </a:extLst>
          </a:blip>
          <a:srcRect l="32366" t="32563" r="30967" b="50520"/>
          <a:stretch/>
        </p:blipFill>
        <p:spPr>
          <a:xfrm>
            <a:off x="7995771" y="5026634"/>
            <a:ext cx="2448232" cy="847189"/>
          </a:xfrm>
          <a:prstGeom prst="rect">
            <a:avLst/>
          </a:prstGeom>
          <a:ln>
            <a:noFill/>
          </a:ln>
          <a:effectLst>
            <a:outerShdw blurRad="292100" dist="139700" dir="2700000" algn="tl" rotWithShape="0">
              <a:srgbClr val="333333">
                <a:alpha val="65000"/>
              </a:srgbClr>
            </a:outerShdw>
          </a:effectLst>
        </p:spPr>
      </p:pic>
      <p:sp>
        <p:nvSpPr>
          <p:cNvPr id="12" name="TextBox 11">
            <a:extLst>
              <a:ext uri="{FF2B5EF4-FFF2-40B4-BE49-F238E27FC236}">
                <a16:creationId xmlns:a16="http://schemas.microsoft.com/office/drawing/2014/main" id="{F02364B2-F0AD-9462-768B-8CD195B5E956}"/>
              </a:ext>
            </a:extLst>
          </p:cNvPr>
          <p:cNvSpPr txBox="1"/>
          <p:nvPr/>
        </p:nvSpPr>
        <p:spPr>
          <a:xfrm>
            <a:off x="8185042" y="5704178"/>
            <a:ext cx="2069690" cy="369332"/>
          </a:xfrm>
          <a:prstGeom prst="rect">
            <a:avLst/>
          </a:prstGeom>
          <a:noFill/>
        </p:spPr>
        <p:txBody>
          <a:bodyPr wrap="square" rtlCol="0">
            <a:spAutoFit/>
          </a:bodyPr>
          <a:lstStyle/>
          <a:p>
            <a:pPr algn="ctr"/>
            <a:r>
              <a:rPr lang="en-US" dirty="0"/>
              <a:t>Servo Motor’s Arm</a:t>
            </a:r>
            <a:endParaRPr lang="en-GB"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4"/>
          <p:cNvSpPr/>
          <p:nvPr/>
        </p:nvSpPr>
        <p:spPr>
          <a:xfrm>
            <a:off x="9653148" y="-3222500"/>
            <a:ext cx="5077705" cy="5210331"/>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sz="1200"/>
          </a:p>
        </p:txBody>
      </p:sp>
      <p:sp>
        <p:nvSpPr>
          <p:cNvPr id="5" name="Freeform 5"/>
          <p:cNvSpPr/>
          <p:nvPr/>
        </p:nvSpPr>
        <p:spPr>
          <a:xfrm rot="-4176364">
            <a:off x="-2736753" y="4353493"/>
            <a:ext cx="5077705" cy="5210331"/>
          </a:xfrm>
          <a:custGeom>
            <a:avLst/>
            <a:gdLst/>
            <a:ahLst/>
            <a:cxnLst/>
            <a:rect l="l" t="t" r="r" b="b"/>
            <a:pathLst>
              <a:path w="7616557" h="7815497">
                <a:moveTo>
                  <a:pt x="0" y="0"/>
                </a:moveTo>
                <a:lnTo>
                  <a:pt x="7616556" y="0"/>
                </a:lnTo>
                <a:lnTo>
                  <a:pt x="7616556" y="7815496"/>
                </a:lnTo>
                <a:lnTo>
                  <a:pt x="0" y="781549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sz="1200"/>
          </a:p>
        </p:txBody>
      </p:sp>
      <p:pic>
        <p:nvPicPr>
          <p:cNvPr id="8" name="Picture 7">
            <a:extLst>
              <a:ext uri="{FF2B5EF4-FFF2-40B4-BE49-F238E27FC236}">
                <a16:creationId xmlns:a16="http://schemas.microsoft.com/office/drawing/2014/main" id="{AF4A322A-E9D4-FCC7-11EE-8CF525D06227}"/>
              </a:ext>
            </a:extLst>
          </p:cNvPr>
          <p:cNvPicPr>
            <a:picLocks noChangeAspect="1"/>
          </p:cNvPicPr>
          <p:nvPr/>
        </p:nvPicPr>
        <p:blipFill>
          <a:blip r:embed="rId4">
            <a:extLst>
              <a:ext uri="{28A0092B-C50C-407E-A947-70E740481C1C}">
                <a14:useLocalDpi xmlns:a14="http://schemas.microsoft.com/office/drawing/2010/main" val="0"/>
              </a:ext>
            </a:extLst>
          </a:blip>
          <a:srcRect l="20027" t="27296" r="12317" b="27959"/>
          <a:stretch/>
        </p:blipFill>
        <p:spPr>
          <a:xfrm>
            <a:off x="7325032" y="2576051"/>
            <a:ext cx="3234813" cy="1604469"/>
          </a:xfrm>
          <a:prstGeom prst="rect">
            <a:avLst/>
          </a:prstGeom>
          <a:ln>
            <a:noFill/>
          </a:ln>
          <a:effectLst>
            <a:outerShdw blurRad="292100" dist="139700" dir="2700000" algn="tl" rotWithShape="0">
              <a:srgbClr val="333333">
                <a:alpha val="65000"/>
              </a:srgbClr>
            </a:outerShdw>
          </a:effectLst>
        </p:spPr>
      </p:pic>
      <p:sp>
        <p:nvSpPr>
          <p:cNvPr id="7" name="TextBox 3">
            <a:extLst>
              <a:ext uri="{FF2B5EF4-FFF2-40B4-BE49-F238E27FC236}">
                <a16:creationId xmlns:a16="http://schemas.microsoft.com/office/drawing/2014/main" id="{CE58DEB0-87AB-C53B-8DC8-A185A46FED38}"/>
              </a:ext>
            </a:extLst>
          </p:cNvPr>
          <p:cNvSpPr txBox="1"/>
          <p:nvPr/>
        </p:nvSpPr>
        <p:spPr>
          <a:xfrm>
            <a:off x="2245007" y="767176"/>
            <a:ext cx="7701985" cy="754566"/>
          </a:xfrm>
          <a:prstGeom prst="rect">
            <a:avLst/>
          </a:prstGeom>
        </p:spPr>
        <p:txBody>
          <a:bodyPr lIns="0" tIns="0" rIns="0" bIns="0" rtlCol="0" anchor="t">
            <a:spAutoFit/>
          </a:bodyPr>
          <a:lstStyle/>
          <a:p>
            <a:pPr algn="ctr">
              <a:lnSpc>
                <a:spcPts val="6392"/>
              </a:lnSpc>
            </a:pPr>
            <a:r>
              <a:rPr lang="en-US" sz="4632" b="1" spc="245" dirty="0">
                <a:solidFill>
                  <a:srgbClr val="231F20"/>
                </a:solidFill>
                <a:latin typeface="Oswald Bold"/>
                <a:ea typeface="Oswald Bold"/>
                <a:cs typeface="Oswald Bold"/>
                <a:sym typeface="Oswald Bold"/>
              </a:rPr>
              <a:t>COMPONENTS</a:t>
            </a:r>
          </a:p>
        </p:txBody>
      </p:sp>
      <p:sp>
        <p:nvSpPr>
          <p:cNvPr id="2" name="TextBox 6">
            <a:extLst>
              <a:ext uri="{FF2B5EF4-FFF2-40B4-BE49-F238E27FC236}">
                <a16:creationId xmlns:a16="http://schemas.microsoft.com/office/drawing/2014/main" id="{A25475EE-A20E-11F3-5D37-9001CA8A8D35}"/>
              </a:ext>
            </a:extLst>
          </p:cNvPr>
          <p:cNvSpPr txBox="1"/>
          <p:nvPr/>
        </p:nvSpPr>
        <p:spPr>
          <a:xfrm>
            <a:off x="1184661" y="1435213"/>
            <a:ext cx="6774680" cy="3097386"/>
          </a:xfrm>
          <a:prstGeom prst="rect">
            <a:avLst/>
          </a:prstGeom>
        </p:spPr>
        <p:txBody>
          <a:bodyPr wrap="square" lIns="0" tIns="0" rIns="0" bIns="0" rtlCol="0" anchor="t">
            <a:spAutoFit/>
          </a:bodyPr>
          <a:lstStyle/>
          <a:p>
            <a:pPr marL="446212" lvl="1" indent="-223106">
              <a:lnSpc>
                <a:spcPts val="2700"/>
              </a:lnSpc>
              <a:buFont typeface="Arial"/>
              <a:buChar char="•"/>
            </a:pPr>
            <a:r>
              <a:rPr lang="en-US" sz="2000" dirty="0">
                <a:solidFill>
                  <a:srgbClr val="231F20"/>
                </a:solidFill>
                <a:latin typeface="Open Sauce"/>
                <a:ea typeface="Open Sauce"/>
                <a:cs typeface="Open Sauce"/>
                <a:sym typeface="Open Sauce"/>
              </a:rPr>
              <a:t>2x DC Motor</a:t>
            </a:r>
          </a:p>
          <a:p>
            <a:pPr marL="446212" lvl="1" indent="-223106">
              <a:lnSpc>
                <a:spcPts val="2700"/>
              </a:lnSpc>
              <a:buFont typeface="Arial"/>
              <a:buChar char="•"/>
            </a:pPr>
            <a:r>
              <a:rPr lang="en-US" sz="2000" dirty="0">
                <a:solidFill>
                  <a:srgbClr val="231F20"/>
                </a:solidFill>
                <a:latin typeface="Open Sauce"/>
                <a:ea typeface="Open Sauce"/>
                <a:cs typeface="Open Sauce"/>
                <a:sym typeface="Open Sauce"/>
              </a:rPr>
              <a:t>2x Wheel with Tier</a:t>
            </a:r>
          </a:p>
          <a:p>
            <a:pPr marL="446212" lvl="1" indent="-223106">
              <a:lnSpc>
                <a:spcPts val="2700"/>
              </a:lnSpc>
              <a:buFont typeface="Arial"/>
              <a:buChar char="•"/>
            </a:pPr>
            <a:r>
              <a:rPr lang="en-US" sz="2000" dirty="0">
                <a:solidFill>
                  <a:srgbClr val="231F20"/>
                </a:solidFill>
                <a:latin typeface="Open Sauce"/>
                <a:ea typeface="Open Sauce"/>
                <a:cs typeface="Open Sauce"/>
                <a:sym typeface="Open Sauce"/>
              </a:rPr>
              <a:t>1x Caster Wheel</a:t>
            </a:r>
          </a:p>
          <a:p>
            <a:pPr marL="446212" lvl="1" indent="-223106">
              <a:lnSpc>
                <a:spcPts val="2700"/>
              </a:lnSpc>
              <a:buFont typeface="Arial"/>
              <a:buChar char="•"/>
            </a:pPr>
            <a:r>
              <a:rPr lang="en-US" sz="2000" dirty="0">
                <a:solidFill>
                  <a:srgbClr val="231F20"/>
                </a:solidFill>
                <a:latin typeface="Open Sauce"/>
                <a:ea typeface="Open Sauce"/>
                <a:cs typeface="Open Sauce"/>
                <a:sym typeface="Open Sauce"/>
              </a:rPr>
              <a:t>2x Car Chassis</a:t>
            </a:r>
          </a:p>
          <a:p>
            <a:pPr marL="446212" lvl="1" indent="-223106">
              <a:lnSpc>
                <a:spcPts val="2700"/>
              </a:lnSpc>
              <a:buFont typeface="Arial"/>
              <a:buChar char="•"/>
            </a:pPr>
            <a:r>
              <a:rPr lang="en-US" sz="2000" dirty="0">
                <a:solidFill>
                  <a:srgbClr val="231F20"/>
                </a:solidFill>
                <a:latin typeface="Open Sauce"/>
                <a:ea typeface="Open Sauce"/>
                <a:cs typeface="Open Sauce"/>
                <a:sym typeface="Open Sauce"/>
              </a:rPr>
              <a:t>4x 3.7V Li-ion Battery</a:t>
            </a:r>
          </a:p>
          <a:p>
            <a:pPr marL="446212" lvl="1" indent="-223106">
              <a:lnSpc>
                <a:spcPts val="2700"/>
              </a:lnSpc>
              <a:buFont typeface="Arial"/>
              <a:buChar char="•"/>
            </a:pPr>
            <a:r>
              <a:rPr lang="en-US" sz="2000" dirty="0">
                <a:solidFill>
                  <a:srgbClr val="231F20"/>
                </a:solidFill>
                <a:latin typeface="Open Sauce"/>
                <a:ea typeface="Open Sauce"/>
                <a:cs typeface="Open Sauce"/>
                <a:sym typeface="Open Sauce"/>
              </a:rPr>
              <a:t>1x Buck Converter</a:t>
            </a:r>
          </a:p>
          <a:p>
            <a:pPr marL="446212" lvl="1" indent="-223106">
              <a:lnSpc>
                <a:spcPts val="2700"/>
              </a:lnSpc>
              <a:buFont typeface="Arial"/>
              <a:buChar char="•"/>
            </a:pPr>
            <a:r>
              <a:rPr lang="en-US" sz="2000" dirty="0">
                <a:solidFill>
                  <a:srgbClr val="231F20"/>
                </a:solidFill>
                <a:latin typeface="Open Sauce"/>
                <a:ea typeface="Open Sauce"/>
                <a:cs typeface="Open Sauce"/>
                <a:sym typeface="Open Sauce"/>
              </a:rPr>
              <a:t>1x Ultrasonic Sensor</a:t>
            </a:r>
          </a:p>
          <a:p>
            <a:pPr marL="446212" lvl="1" indent="-223106">
              <a:lnSpc>
                <a:spcPts val="2700"/>
              </a:lnSpc>
              <a:buFont typeface="Arial"/>
              <a:buChar char="•"/>
            </a:pPr>
            <a:r>
              <a:rPr lang="en-US" sz="2000" dirty="0">
                <a:solidFill>
                  <a:srgbClr val="231F20"/>
                </a:solidFill>
                <a:latin typeface="Open Sauce"/>
                <a:ea typeface="Open Sauce"/>
                <a:cs typeface="Open Sauce"/>
                <a:sym typeface="Open Sauce"/>
              </a:rPr>
              <a:t>1x Servo Motor </a:t>
            </a:r>
            <a:r>
              <a:rPr lang="en-US" sz="1200" dirty="0">
                <a:solidFill>
                  <a:srgbClr val="231F20"/>
                </a:solidFill>
                <a:latin typeface="Open Sauce"/>
                <a:ea typeface="Open Sauce"/>
                <a:cs typeface="Open Sauce"/>
                <a:sym typeface="Open Sauce"/>
              </a:rPr>
              <a:t>(with its arm)</a:t>
            </a:r>
          </a:p>
          <a:p>
            <a:pPr marL="446212" lvl="1" indent="-223106">
              <a:lnSpc>
                <a:spcPts val="2700"/>
              </a:lnSpc>
              <a:buFont typeface="Arial"/>
              <a:buChar char="•"/>
            </a:pPr>
            <a:r>
              <a:rPr lang="en-US" sz="2000" dirty="0">
                <a:solidFill>
                  <a:srgbClr val="231F20"/>
                </a:solidFill>
                <a:latin typeface="Open Sauce"/>
                <a:ea typeface="Open Sauce"/>
                <a:cs typeface="Open Sauce"/>
                <a:sym typeface="Open Sauce"/>
              </a:rPr>
              <a:t>1x LCD (16x2)</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2245007" y="767176"/>
            <a:ext cx="7701985" cy="754566"/>
          </a:xfrm>
          <a:prstGeom prst="rect">
            <a:avLst/>
          </a:prstGeom>
        </p:spPr>
        <p:txBody>
          <a:bodyPr lIns="0" tIns="0" rIns="0" bIns="0" rtlCol="0" anchor="t">
            <a:spAutoFit/>
          </a:bodyPr>
          <a:lstStyle/>
          <a:p>
            <a:pPr algn="ctr">
              <a:lnSpc>
                <a:spcPts val="6392"/>
              </a:lnSpc>
            </a:pPr>
            <a:r>
              <a:rPr lang="en-US" sz="4632" b="1" spc="245" dirty="0">
                <a:solidFill>
                  <a:srgbClr val="231F20"/>
                </a:solidFill>
                <a:latin typeface="Oswald Bold"/>
                <a:ea typeface="Oswald Bold"/>
                <a:cs typeface="Oswald Bold"/>
                <a:sym typeface="Oswald Bold"/>
              </a:rPr>
              <a:t>COMPONENTS</a:t>
            </a:r>
          </a:p>
        </p:txBody>
      </p:sp>
      <p:sp>
        <p:nvSpPr>
          <p:cNvPr id="4" name="Freeform 4"/>
          <p:cNvSpPr/>
          <p:nvPr/>
        </p:nvSpPr>
        <p:spPr>
          <a:xfrm>
            <a:off x="9653148" y="-3222500"/>
            <a:ext cx="5077705" cy="5210331"/>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sz="1200"/>
          </a:p>
        </p:txBody>
      </p:sp>
      <p:sp>
        <p:nvSpPr>
          <p:cNvPr id="5" name="Freeform 5"/>
          <p:cNvSpPr/>
          <p:nvPr/>
        </p:nvSpPr>
        <p:spPr>
          <a:xfrm rot="-4176364">
            <a:off x="-2736753" y="4353493"/>
            <a:ext cx="5077705" cy="5210331"/>
          </a:xfrm>
          <a:custGeom>
            <a:avLst/>
            <a:gdLst/>
            <a:ahLst/>
            <a:cxnLst/>
            <a:rect l="l" t="t" r="r" b="b"/>
            <a:pathLst>
              <a:path w="7616557" h="7815497">
                <a:moveTo>
                  <a:pt x="0" y="0"/>
                </a:moveTo>
                <a:lnTo>
                  <a:pt x="7616556" y="0"/>
                </a:lnTo>
                <a:lnTo>
                  <a:pt x="7616556" y="7815496"/>
                </a:lnTo>
                <a:lnTo>
                  <a:pt x="0" y="781549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sz="1200"/>
          </a:p>
        </p:txBody>
      </p:sp>
      <p:sp>
        <p:nvSpPr>
          <p:cNvPr id="6" name="TextBox 6"/>
          <p:cNvSpPr txBox="1"/>
          <p:nvPr/>
        </p:nvSpPr>
        <p:spPr>
          <a:xfrm>
            <a:off x="1184661" y="1435213"/>
            <a:ext cx="6774680" cy="3443635"/>
          </a:xfrm>
          <a:prstGeom prst="rect">
            <a:avLst/>
          </a:prstGeom>
        </p:spPr>
        <p:txBody>
          <a:bodyPr wrap="square" lIns="0" tIns="0" rIns="0" bIns="0" rtlCol="0" anchor="t">
            <a:spAutoFit/>
          </a:bodyPr>
          <a:lstStyle/>
          <a:p>
            <a:pPr marL="446212" lvl="1" indent="-223106">
              <a:lnSpc>
                <a:spcPts val="2700"/>
              </a:lnSpc>
              <a:buFont typeface="Arial"/>
              <a:buChar char="•"/>
            </a:pPr>
            <a:r>
              <a:rPr lang="en-US" sz="2000" dirty="0">
                <a:solidFill>
                  <a:srgbClr val="231F20"/>
                </a:solidFill>
                <a:latin typeface="Open Sauce"/>
                <a:ea typeface="Open Sauce"/>
                <a:cs typeface="Open Sauce"/>
                <a:sym typeface="Open Sauce"/>
              </a:rPr>
              <a:t>2x DC Motor</a:t>
            </a:r>
          </a:p>
          <a:p>
            <a:pPr marL="446212" lvl="1" indent="-223106">
              <a:lnSpc>
                <a:spcPts val="2700"/>
              </a:lnSpc>
              <a:buFont typeface="Arial"/>
              <a:buChar char="•"/>
            </a:pPr>
            <a:r>
              <a:rPr lang="en-US" sz="2000" dirty="0">
                <a:solidFill>
                  <a:srgbClr val="231F20"/>
                </a:solidFill>
                <a:latin typeface="Open Sauce"/>
                <a:ea typeface="Open Sauce"/>
                <a:cs typeface="Open Sauce"/>
                <a:sym typeface="Open Sauce"/>
              </a:rPr>
              <a:t>2x Wheel with Tier</a:t>
            </a:r>
          </a:p>
          <a:p>
            <a:pPr marL="446212" lvl="1" indent="-223106">
              <a:lnSpc>
                <a:spcPts val="2700"/>
              </a:lnSpc>
              <a:buFont typeface="Arial"/>
              <a:buChar char="•"/>
            </a:pPr>
            <a:r>
              <a:rPr lang="en-US" sz="2000" dirty="0">
                <a:solidFill>
                  <a:srgbClr val="231F20"/>
                </a:solidFill>
                <a:latin typeface="Open Sauce"/>
                <a:ea typeface="Open Sauce"/>
                <a:cs typeface="Open Sauce"/>
                <a:sym typeface="Open Sauce"/>
              </a:rPr>
              <a:t>1x Caster Wheel</a:t>
            </a:r>
          </a:p>
          <a:p>
            <a:pPr marL="446212" lvl="1" indent="-223106">
              <a:lnSpc>
                <a:spcPts val="2700"/>
              </a:lnSpc>
              <a:buFont typeface="Arial"/>
              <a:buChar char="•"/>
            </a:pPr>
            <a:r>
              <a:rPr lang="en-US" sz="2000" dirty="0">
                <a:solidFill>
                  <a:srgbClr val="231F20"/>
                </a:solidFill>
                <a:latin typeface="Open Sauce"/>
                <a:ea typeface="Open Sauce"/>
                <a:cs typeface="Open Sauce"/>
                <a:sym typeface="Open Sauce"/>
              </a:rPr>
              <a:t>2x Car Chassis</a:t>
            </a:r>
          </a:p>
          <a:p>
            <a:pPr marL="446212" lvl="1" indent="-223106">
              <a:lnSpc>
                <a:spcPts val="2700"/>
              </a:lnSpc>
              <a:buFont typeface="Arial"/>
              <a:buChar char="•"/>
            </a:pPr>
            <a:r>
              <a:rPr lang="en-US" sz="2000" dirty="0">
                <a:solidFill>
                  <a:srgbClr val="231F20"/>
                </a:solidFill>
                <a:latin typeface="Open Sauce"/>
                <a:ea typeface="Open Sauce"/>
                <a:cs typeface="Open Sauce"/>
                <a:sym typeface="Open Sauce"/>
              </a:rPr>
              <a:t>4x 3.7V Li-ion Battery</a:t>
            </a:r>
          </a:p>
          <a:p>
            <a:pPr marL="446212" lvl="1" indent="-223106">
              <a:lnSpc>
                <a:spcPts val="2700"/>
              </a:lnSpc>
              <a:buFont typeface="Arial"/>
              <a:buChar char="•"/>
            </a:pPr>
            <a:r>
              <a:rPr lang="en-US" sz="2000" dirty="0">
                <a:solidFill>
                  <a:srgbClr val="231F20"/>
                </a:solidFill>
                <a:latin typeface="Open Sauce"/>
                <a:ea typeface="Open Sauce"/>
                <a:cs typeface="Open Sauce"/>
                <a:sym typeface="Open Sauce"/>
              </a:rPr>
              <a:t>1x Buck Converter</a:t>
            </a:r>
          </a:p>
          <a:p>
            <a:pPr marL="446212" lvl="1" indent="-223106">
              <a:lnSpc>
                <a:spcPts val="2700"/>
              </a:lnSpc>
              <a:buFont typeface="Arial"/>
              <a:buChar char="•"/>
            </a:pPr>
            <a:r>
              <a:rPr lang="en-US" sz="2000" dirty="0">
                <a:solidFill>
                  <a:srgbClr val="231F20"/>
                </a:solidFill>
                <a:latin typeface="Open Sauce"/>
                <a:ea typeface="Open Sauce"/>
                <a:cs typeface="Open Sauce"/>
                <a:sym typeface="Open Sauce"/>
              </a:rPr>
              <a:t>1x Ultrasonic Sensor</a:t>
            </a:r>
          </a:p>
          <a:p>
            <a:pPr marL="446212" lvl="1" indent="-223106">
              <a:lnSpc>
                <a:spcPts val="2700"/>
              </a:lnSpc>
              <a:buFont typeface="Arial"/>
              <a:buChar char="•"/>
            </a:pPr>
            <a:r>
              <a:rPr lang="en-US" sz="2000" dirty="0">
                <a:solidFill>
                  <a:srgbClr val="231F20"/>
                </a:solidFill>
                <a:latin typeface="Open Sauce"/>
                <a:ea typeface="Open Sauce"/>
                <a:cs typeface="Open Sauce"/>
                <a:sym typeface="Open Sauce"/>
              </a:rPr>
              <a:t>1x Servo Motor </a:t>
            </a:r>
            <a:r>
              <a:rPr lang="en-US" sz="1200" dirty="0">
                <a:solidFill>
                  <a:srgbClr val="231F20"/>
                </a:solidFill>
                <a:latin typeface="Open Sauce"/>
                <a:ea typeface="Open Sauce"/>
                <a:cs typeface="Open Sauce"/>
                <a:sym typeface="Open Sauce"/>
              </a:rPr>
              <a:t>(with its arm)</a:t>
            </a:r>
          </a:p>
          <a:p>
            <a:pPr marL="446212" lvl="1" indent="-223106">
              <a:lnSpc>
                <a:spcPts val="2700"/>
              </a:lnSpc>
              <a:buFont typeface="Arial"/>
              <a:buChar char="•"/>
            </a:pPr>
            <a:r>
              <a:rPr lang="en-US" sz="2000" dirty="0">
                <a:solidFill>
                  <a:srgbClr val="231F20"/>
                </a:solidFill>
                <a:latin typeface="Open Sauce"/>
                <a:ea typeface="Open Sauce"/>
                <a:cs typeface="Open Sauce"/>
                <a:sym typeface="Open Sauce"/>
              </a:rPr>
              <a:t>1x LCD (16x2)</a:t>
            </a:r>
          </a:p>
          <a:p>
            <a:pPr marL="446212" lvl="1" indent="-223106">
              <a:lnSpc>
                <a:spcPts val="2700"/>
              </a:lnSpc>
              <a:buFont typeface="Arial"/>
              <a:buChar char="•"/>
            </a:pPr>
            <a:r>
              <a:rPr lang="en-US" sz="2000" dirty="0">
                <a:solidFill>
                  <a:srgbClr val="231F20"/>
                </a:solidFill>
                <a:latin typeface="Open Sauce"/>
                <a:ea typeface="Open Sauce"/>
                <a:cs typeface="Open Sauce"/>
                <a:sym typeface="Open Sauce"/>
              </a:rPr>
              <a:t>1x L293D </a:t>
            </a:r>
            <a:r>
              <a:rPr lang="en-US" sz="1200" dirty="0">
                <a:solidFill>
                  <a:srgbClr val="231F20"/>
                </a:solidFill>
                <a:latin typeface="Open Sauce"/>
                <a:ea typeface="Open Sauce"/>
                <a:cs typeface="Open Sauce"/>
                <a:sym typeface="Open Sauce"/>
              </a:rPr>
              <a:t>(with 2x 100nF capacitors, 1x 330Ω resistors and 1x LED)</a:t>
            </a:r>
          </a:p>
        </p:txBody>
      </p:sp>
      <p:pic>
        <p:nvPicPr>
          <p:cNvPr id="18" name="Picture 17" descr="A close up of a chip&#10;&#10;Description automatically generated">
            <a:extLst>
              <a:ext uri="{FF2B5EF4-FFF2-40B4-BE49-F238E27FC236}">
                <a16:creationId xmlns:a16="http://schemas.microsoft.com/office/drawing/2014/main" id="{BB8479C9-137C-9C21-1AD3-949DB4A0FB4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55169" y="1701733"/>
            <a:ext cx="3267711" cy="1633856"/>
          </a:xfrm>
          <a:prstGeom prst="rect">
            <a:avLst/>
          </a:prstGeom>
          <a:ln>
            <a:noFill/>
          </a:ln>
          <a:effectLst>
            <a:outerShdw blurRad="292100" dist="139700" dir="2700000" algn="tl" rotWithShape="0">
              <a:srgbClr val="333333">
                <a:alpha val="65000"/>
              </a:srgbClr>
            </a:outerShdw>
          </a:effectLst>
        </p:spPr>
      </p:pic>
      <p:sp>
        <p:nvSpPr>
          <p:cNvPr id="19" name="TextBox 18">
            <a:extLst>
              <a:ext uri="{FF2B5EF4-FFF2-40B4-BE49-F238E27FC236}">
                <a16:creationId xmlns:a16="http://schemas.microsoft.com/office/drawing/2014/main" id="{4BE2A222-3BDE-5B7B-F888-1B7EDF811875}"/>
              </a:ext>
            </a:extLst>
          </p:cNvPr>
          <p:cNvSpPr txBox="1"/>
          <p:nvPr/>
        </p:nvSpPr>
        <p:spPr>
          <a:xfrm>
            <a:off x="6164825" y="3429000"/>
            <a:ext cx="6248400" cy="461665"/>
          </a:xfrm>
          <a:prstGeom prst="rect">
            <a:avLst/>
          </a:prstGeom>
          <a:noFill/>
        </p:spPr>
        <p:txBody>
          <a:bodyPr wrap="square" rtlCol="0">
            <a:spAutoFit/>
          </a:bodyPr>
          <a:lstStyle/>
          <a:p>
            <a:pPr algn="ctr"/>
            <a:r>
              <a:rPr lang="en-GB" sz="1200" dirty="0"/>
              <a:t>Mister rf, CC BY-SA 4.0 </a:t>
            </a:r>
            <a:r>
              <a:rPr lang="en-GB" sz="1200" dirty="0">
                <a:hlinkClick r:id="rId5"/>
              </a:rPr>
              <a:t>https://creativecommons.org/licenses/by-sa/4.0</a:t>
            </a:r>
            <a:r>
              <a:rPr lang="en-GB" sz="1200" dirty="0"/>
              <a:t>, via Wikimedia Commons</a:t>
            </a:r>
            <a:r>
              <a:rPr lang="en-US" sz="1200" dirty="0"/>
              <a:t>. </a:t>
            </a:r>
            <a:r>
              <a:rPr lang="en-US" sz="1200" b="1" dirty="0"/>
              <a:t>Edited:</a:t>
            </a:r>
            <a:r>
              <a:rPr lang="en-US" sz="1200" dirty="0"/>
              <a:t> Shadow added.</a:t>
            </a:r>
            <a:endParaRPr lang="en-GB" sz="1200" dirty="0"/>
          </a:p>
        </p:txBody>
      </p:sp>
      <p:pic>
        <p:nvPicPr>
          <p:cNvPr id="20" name="Picture 19">
            <a:extLst>
              <a:ext uri="{FF2B5EF4-FFF2-40B4-BE49-F238E27FC236}">
                <a16:creationId xmlns:a16="http://schemas.microsoft.com/office/drawing/2014/main" id="{CF94BC35-6A21-5624-5627-6315567FDC5B}"/>
              </a:ext>
            </a:extLst>
          </p:cNvPr>
          <p:cNvPicPr>
            <a:picLocks noChangeAspect="1"/>
          </p:cNvPicPr>
          <p:nvPr/>
        </p:nvPicPr>
        <p:blipFill>
          <a:blip r:embed="rId6">
            <a:extLst>
              <a:ext uri="{28A0092B-C50C-407E-A947-70E740481C1C}">
                <a14:useLocalDpi xmlns:a14="http://schemas.microsoft.com/office/drawing/2010/main" val="0"/>
              </a:ext>
            </a:extLst>
          </a:blip>
          <a:srcRect l="21615" t="386" r="3985" b="23468"/>
          <a:stretch/>
        </p:blipFill>
        <p:spPr>
          <a:xfrm rot="10800000" flipH="1" flipV="1">
            <a:off x="8646864" y="4080369"/>
            <a:ext cx="1322832" cy="1897138"/>
          </a:xfrm>
          <a:prstGeom prst="rect">
            <a:avLst/>
          </a:prstGeom>
          <a:ln>
            <a:noFill/>
          </a:ln>
          <a:effectLst>
            <a:outerShdw blurRad="292100" dist="139700" dir="2700000" algn="tl" rotWithShape="0">
              <a:srgbClr val="333333">
                <a:alpha val="65000"/>
              </a:srgbClr>
            </a:outerShdw>
          </a:effectLst>
        </p:spPr>
      </p:pic>
      <p:sp>
        <p:nvSpPr>
          <p:cNvPr id="21" name="TextBox 20">
            <a:extLst>
              <a:ext uri="{FF2B5EF4-FFF2-40B4-BE49-F238E27FC236}">
                <a16:creationId xmlns:a16="http://schemas.microsoft.com/office/drawing/2014/main" id="{16D2FB45-5C36-D3F8-CC31-50D7A1082BF2}"/>
              </a:ext>
            </a:extLst>
          </p:cNvPr>
          <p:cNvSpPr txBox="1"/>
          <p:nvPr/>
        </p:nvSpPr>
        <p:spPr>
          <a:xfrm>
            <a:off x="7405737" y="6107421"/>
            <a:ext cx="3805086" cy="338554"/>
          </a:xfrm>
          <a:prstGeom prst="rect">
            <a:avLst/>
          </a:prstGeom>
          <a:noFill/>
        </p:spPr>
        <p:txBody>
          <a:bodyPr wrap="square" rtlCol="0">
            <a:spAutoFit/>
          </a:bodyPr>
          <a:lstStyle/>
          <a:p>
            <a:pPr algn="ctr"/>
            <a:r>
              <a:rPr lang="en-US" sz="1600" dirty="0"/>
              <a:t>They are usually sold as a whole unit.</a:t>
            </a:r>
            <a:endParaRPr lang="en-GB" sz="1600" dirty="0"/>
          </a:p>
        </p:txBody>
      </p:sp>
    </p:spTree>
    <p:extLst>
      <p:ext uri="{BB962C8B-B14F-4D97-AF65-F5344CB8AC3E}">
        <p14:creationId xmlns:p14="http://schemas.microsoft.com/office/powerpoint/2010/main" val="4140621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nodeType="withEffect">
                                  <p:stCondLst>
                                    <p:cond delay="0"/>
                                  </p:stCondLst>
                                  <p:childTnLst>
                                    <p:set>
                                      <p:cBhvr>
                                        <p:cTn id="9" dur="1" fill="hold">
                                          <p:stCondLst>
                                            <p:cond delay="0"/>
                                          </p:stCondLst>
                                        </p:cTn>
                                        <p:tgtEl>
                                          <p:spTgt spid="21">
                                            <p:txEl>
                                              <p:pRg st="0" end="0"/>
                                            </p:txEl>
                                          </p:spTgt>
                                        </p:tgtEl>
                                        <p:attrNameLst>
                                          <p:attrName>style.visibility</p:attrName>
                                        </p:attrNameLst>
                                      </p:cBhvr>
                                      <p:to>
                                        <p:strVal val="visible"/>
                                      </p:to>
                                    </p:set>
                                    <p:animEffect transition="in" filter="fade">
                                      <p:cBhvr>
                                        <p:cTn id="10" dur="500"/>
                                        <p:tgtEl>
                                          <p:spTgt spid="2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2245007" y="767176"/>
            <a:ext cx="7701985" cy="754566"/>
          </a:xfrm>
          <a:prstGeom prst="rect">
            <a:avLst/>
          </a:prstGeom>
        </p:spPr>
        <p:txBody>
          <a:bodyPr lIns="0" tIns="0" rIns="0" bIns="0" rtlCol="0" anchor="t">
            <a:spAutoFit/>
          </a:bodyPr>
          <a:lstStyle/>
          <a:p>
            <a:pPr algn="ctr">
              <a:lnSpc>
                <a:spcPts val="6392"/>
              </a:lnSpc>
            </a:pPr>
            <a:r>
              <a:rPr lang="en-US" sz="4632" b="1" spc="245" dirty="0">
                <a:solidFill>
                  <a:srgbClr val="231F20"/>
                </a:solidFill>
                <a:latin typeface="Oswald Bold"/>
                <a:ea typeface="Oswald Bold"/>
                <a:cs typeface="Oswald Bold"/>
                <a:sym typeface="Oswald Bold"/>
              </a:rPr>
              <a:t>COMPONENTS</a:t>
            </a:r>
          </a:p>
        </p:txBody>
      </p:sp>
      <p:sp>
        <p:nvSpPr>
          <p:cNvPr id="4" name="Freeform 4"/>
          <p:cNvSpPr/>
          <p:nvPr/>
        </p:nvSpPr>
        <p:spPr>
          <a:xfrm>
            <a:off x="9653148" y="-3222500"/>
            <a:ext cx="5077705" cy="5210331"/>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sz="1200"/>
          </a:p>
        </p:txBody>
      </p:sp>
      <p:sp>
        <p:nvSpPr>
          <p:cNvPr id="5" name="Freeform 5"/>
          <p:cNvSpPr/>
          <p:nvPr/>
        </p:nvSpPr>
        <p:spPr>
          <a:xfrm rot="-4176364">
            <a:off x="-2736753" y="4353493"/>
            <a:ext cx="5077705" cy="5210331"/>
          </a:xfrm>
          <a:custGeom>
            <a:avLst/>
            <a:gdLst/>
            <a:ahLst/>
            <a:cxnLst/>
            <a:rect l="l" t="t" r="r" b="b"/>
            <a:pathLst>
              <a:path w="7616557" h="7815497">
                <a:moveTo>
                  <a:pt x="0" y="0"/>
                </a:moveTo>
                <a:lnTo>
                  <a:pt x="7616556" y="0"/>
                </a:lnTo>
                <a:lnTo>
                  <a:pt x="7616556" y="7815496"/>
                </a:lnTo>
                <a:lnTo>
                  <a:pt x="0" y="781549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sz="1200"/>
          </a:p>
        </p:txBody>
      </p:sp>
      <p:sp>
        <p:nvSpPr>
          <p:cNvPr id="6" name="TextBox 6"/>
          <p:cNvSpPr txBox="1"/>
          <p:nvPr/>
        </p:nvSpPr>
        <p:spPr>
          <a:xfrm>
            <a:off x="1184661" y="1435213"/>
            <a:ext cx="6774680" cy="3789884"/>
          </a:xfrm>
          <a:prstGeom prst="rect">
            <a:avLst/>
          </a:prstGeom>
        </p:spPr>
        <p:txBody>
          <a:bodyPr wrap="square" lIns="0" tIns="0" rIns="0" bIns="0" rtlCol="0" anchor="t">
            <a:spAutoFit/>
          </a:bodyPr>
          <a:lstStyle/>
          <a:p>
            <a:pPr marL="446212" lvl="1" indent="-223106">
              <a:lnSpc>
                <a:spcPts val="2700"/>
              </a:lnSpc>
              <a:buFont typeface="Arial"/>
              <a:buChar char="•"/>
            </a:pPr>
            <a:r>
              <a:rPr lang="en-US" sz="2000" dirty="0">
                <a:solidFill>
                  <a:srgbClr val="231F20"/>
                </a:solidFill>
                <a:latin typeface="Open Sauce"/>
                <a:ea typeface="Open Sauce"/>
                <a:cs typeface="Open Sauce"/>
                <a:sym typeface="Open Sauce"/>
              </a:rPr>
              <a:t>2x DC Motor</a:t>
            </a:r>
          </a:p>
          <a:p>
            <a:pPr marL="446212" lvl="1" indent="-223106">
              <a:lnSpc>
                <a:spcPts val="2700"/>
              </a:lnSpc>
              <a:buFont typeface="Arial"/>
              <a:buChar char="•"/>
            </a:pPr>
            <a:r>
              <a:rPr lang="en-US" sz="2000" dirty="0">
                <a:solidFill>
                  <a:srgbClr val="231F20"/>
                </a:solidFill>
                <a:latin typeface="Open Sauce"/>
                <a:ea typeface="Open Sauce"/>
                <a:cs typeface="Open Sauce"/>
                <a:sym typeface="Open Sauce"/>
              </a:rPr>
              <a:t>2x Wheel with Tier</a:t>
            </a:r>
          </a:p>
          <a:p>
            <a:pPr marL="446212" lvl="1" indent="-223106">
              <a:lnSpc>
                <a:spcPts val="2700"/>
              </a:lnSpc>
              <a:buFont typeface="Arial"/>
              <a:buChar char="•"/>
            </a:pPr>
            <a:r>
              <a:rPr lang="en-US" sz="2000" dirty="0">
                <a:solidFill>
                  <a:srgbClr val="231F20"/>
                </a:solidFill>
                <a:latin typeface="Open Sauce"/>
                <a:ea typeface="Open Sauce"/>
                <a:cs typeface="Open Sauce"/>
                <a:sym typeface="Open Sauce"/>
              </a:rPr>
              <a:t>1x Caster Wheel</a:t>
            </a:r>
          </a:p>
          <a:p>
            <a:pPr marL="446212" lvl="1" indent="-223106">
              <a:lnSpc>
                <a:spcPts val="2700"/>
              </a:lnSpc>
              <a:buFont typeface="Arial"/>
              <a:buChar char="•"/>
            </a:pPr>
            <a:r>
              <a:rPr lang="en-US" sz="2000" dirty="0">
                <a:solidFill>
                  <a:srgbClr val="231F20"/>
                </a:solidFill>
                <a:latin typeface="Open Sauce"/>
                <a:ea typeface="Open Sauce"/>
                <a:cs typeface="Open Sauce"/>
                <a:sym typeface="Open Sauce"/>
              </a:rPr>
              <a:t>2x Car Chassis</a:t>
            </a:r>
          </a:p>
          <a:p>
            <a:pPr marL="446212" lvl="1" indent="-223106">
              <a:lnSpc>
                <a:spcPts val="2700"/>
              </a:lnSpc>
              <a:buFont typeface="Arial"/>
              <a:buChar char="•"/>
            </a:pPr>
            <a:r>
              <a:rPr lang="en-US" sz="2000" dirty="0">
                <a:solidFill>
                  <a:srgbClr val="231F20"/>
                </a:solidFill>
                <a:latin typeface="Open Sauce"/>
                <a:ea typeface="Open Sauce"/>
                <a:cs typeface="Open Sauce"/>
                <a:sym typeface="Open Sauce"/>
              </a:rPr>
              <a:t>4x 3.7V Li-ion Battery</a:t>
            </a:r>
          </a:p>
          <a:p>
            <a:pPr marL="446212" lvl="1" indent="-223106">
              <a:lnSpc>
                <a:spcPts val="2700"/>
              </a:lnSpc>
              <a:buFont typeface="Arial"/>
              <a:buChar char="•"/>
            </a:pPr>
            <a:r>
              <a:rPr lang="en-US" sz="2000" dirty="0">
                <a:solidFill>
                  <a:srgbClr val="231F20"/>
                </a:solidFill>
                <a:latin typeface="Open Sauce"/>
                <a:ea typeface="Open Sauce"/>
                <a:cs typeface="Open Sauce"/>
                <a:sym typeface="Open Sauce"/>
              </a:rPr>
              <a:t>1x Buck Converter</a:t>
            </a:r>
          </a:p>
          <a:p>
            <a:pPr marL="446212" lvl="1" indent="-223106">
              <a:lnSpc>
                <a:spcPts val="2700"/>
              </a:lnSpc>
              <a:buFont typeface="Arial"/>
              <a:buChar char="•"/>
            </a:pPr>
            <a:r>
              <a:rPr lang="en-US" sz="2000" dirty="0">
                <a:solidFill>
                  <a:srgbClr val="231F20"/>
                </a:solidFill>
                <a:latin typeface="Open Sauce"/>
                <a:ea typeface="Open Sauce"/>
                <a:cs typeface="Open Sauce"/>
                <a:sym typeface="Open Sauce"/>
              </a:rPr>
              <a:t>1x Ultrasonic Sensor</a:t>
            </a:r>
          </a:p>
          <a:p>
            <a:pPr marL="446212" lvl="1" indent="-223106">
              <a:lnSpc>
                <a:spcPts val="2700"/>
              </a:lnSpc>
              <a:buFont typeface="Arial"/>
              <a:buChar char="•"/>
            </a:pPr>
            <a:r>
              <a:rPr lang="en-US" sz="2000" dirty="0">
                <a:solidFill>
                  <a:srgbClr val="231F20"/>
                </a:solidFill>
                <a:latin typeface="Open Sauce"/>
                <a:ea typeface="Open Sauce"/>
                <a:cs typeface="Open Sauce"/>
                <a:sym typeface="Open Sauce"/>
              </a:rPr>
              <a:t>1x Servo Motor </a:t>
            </a:r>
            <a:r>
              <a:rPr lang="en-US" sz="1200" dirty="0">
                <a:solidFill>
                  <a:srgbClr val="231F20"/>
                </a:solidFill>
                <a:latin typeface="Open Sauce"/>
                <a:ea typeface="Open Sauce"/>
                <a:cs typeface="Open Sauce"/>
                <a:sym typeface="Open Sauce"/>
              </a:rPr>
              <a:t>(with its arm)</a:t>
            </a:r>
          </a:p>
          <a:p>
            <a:pPr marL="446212" lvl="1" indent="-223106">
              <a:lnSpc>
                <a:spcPts val="2700"/>
              </a:lnSpc>
              <a:buFont typeface="Arial"/>
              <a:buChar char="•"/>
            </a:pPr>
            <a:r>
              <a:rPr lang="en-US" sz="2000" dirty="0">
                <a:solidFill>
                  <a:srgbClr val="231F20"/>
                </a:solidFill>
                <a:latin typeface="Open Sauce"/>
                <a:ea typeface="Open Sauce"/>
                <a:cs typeface="Open Sauce"/>
                <a:sym typeface="Open Sauce"/>
              </a:rPr>
              <a:t>1x LCD (16x2)</a:t>
            </a:r>
          </a:p>
          <a:p>
            <a:pPr marL="446212" lvl="1" indent="-223106">
              <a:lnSpc>
                <a:spcPts val="2700"/>
              </a:lnSpc>
              <a:buFont typeface="Arial"/>
              <a:buChar char="•"/>
            </a:pPr>
            <a:r>
              <a:rPr lang="en-US" sz="2000" dirty="0">
                <a:solidFill>
                  <a:srgbClr val="231F20"/>
                </a:solidFill>
                <a:latin typeface="Open Sauce"/>
                <a:ea typeface="Open Sauce"/>
                <a:cs typeface="Open Sauce"/>
                <a:sym typeface="Open Sauce"/>
              </a:rPr>
              <a:t>1x L293D </a:t>
            </a:r>
            <a:r>
              <a:rPr lang="en-US" sz="1200" dirty="0">
                <a:solidFill>
                  <a:srgbClr val="231F20"/>
                </a:solidFill>
                <a:latin typeface="Open Sauce"/>
                <a:ea typeface="Open Sauce"/>
                <a:cs typeface="Open Sauce"/>
                <a:sym typeface="Open Sauce"/>
              </a:rPr>
              <a:t>(with 2x 100nF capacitors, 1x 330Ω resistors and 1x LED)</a:t>
            </a:r>
          </a:p>
          <a:p>
            <a:pPr marL="446212" lvl="1" indent="-223106">
              <a:lnSpc>
                <a:spcPts val="2700"/>
              </a:lnSpc>
              <a:buFont typeface="Arial"/>
              <a:buChar char="•"/>
            </a:pPr>
            <a:r>
              <a:rPr lang="en-US" sz="2000" dirty="0">
                <a:solidFill>
                  <a:srgbClr val="231F20"/>
                </a:solidFill>
                <a:latin typeface="Open Sauce"/>
                <a:ea typeface="Open Sauce"/>
                <a:cs typeface="Open Sauce"/>
                <a:sym typeface="Open Sauce"/>
              </a:rPr>
              <a:t>1x AMIT Kit</a:t>
            </a:r>
          </a:p>
        </p:txBody>
      </p:sp>
      <p:pic>
        <p:nvPicPr>
          <p:cNvPr id="14" name="Picture 13">
            <a:extLst>
              <a:ext uri="{FF2B5EF4-FFF2-40B4-BE49-F238E27FC236}">
                <a16:creationId xmlns:a16="http://schemas.microsoft.com/office/drawing/2014/main" id="{A44AC3FD-7203-2E5A-5055-65BF8A3912A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7943120" y="1792371"/>
            <a:ext cx="3420055" cy="3208012"/>
          </a:xfrm>
          <a:prstGeom prst="rect">
            <a:avLst/>
          </a:prstGeom>
        </p:spPr>
      </p:pic>
      <p:sp>
        <p:nvSpPr>
          <p:cNvPr id="16" name="TextBox 15">
            <a:extLst>
              <a:ext uri="{FF2B5EF4-FFF2-40B4-BE49-F238E27FC236}">
                <a16:creationId xmlns:a16="http://schemas.microsoft.com/office/drawing/2014/main" id="{30FE24AF-2985-94E5-DC84-B0B9548F02C3}"/>
              </a:ext>
            </a:extLst>
          </p:cNvPr>
          <p:cNvSpPr txBox="1"/>
          <p:nvPr/>
        </p:nvSpPr>
        <p:spPr>
          <a:xfrm>
            <a:off x="1786414" y="5225097"/>
            <a:ext cx="10553069" cy="584775"/>
          </a:xfrm>
          <a:prstGeom prst="rect">
            <a:avLst/>
          </a:prstGeom>
          <a:noFill/>
        </p:spPr>
        <p:txBody>
          <a:bodyPr wrap="square" rtlCol="0">
            <a:spAutoFit/>
          </a:bodyPr>
          <a:lstStyle/>
          <a:p>
            <a:r>
              <a:rPr lang="en-US" sz="1600" dirty="0">
                <a:solidFill>
                  <a:srgbClr val="C00000"/>
                </a:solidFill>
              </a:rPr>
              <a:t>It includes </a:t>
            </a:r>
            <a:r>
              <a:rPr lang="en-US" sz="1600" dirty="0">
                <a:solidFill>
                  <a:srgbClr val="C00000"/>
                </a:solidFill>
                <a:latin typeface="-apple-system"/>
              </a:rPr>
              <a:t>ATmega32A, Crystal Oscillators, Resistors, Capacitors, LEDs, a Reset Push Button, a Power On/Off Switch, potentiometers and Power Supply Ports)</a:t>
            </a:r>
            <a:endParaRPr lang="en-GB" sz="1600" dirty="0">
              <a:solidFill>
                <a:srgbClr val="C00000"/>
              </a:solidFill>
            </a:endParaRPr>
          </a:p>
        </p:txBody>
      </p:sp>
      <p:sp>
        <p:nvSpPr>
          <p:cNvPr id="17" name="Freeform 4">
            <a:extLst>
              <a:ext uri="{FF2B5EF4-FFF2-40B4-BE49-F238E27FC236}">
                <a16:creationId xmlns:a16="http://schemas.microsoft.com/office/drawing/2014/main" id="{5C1C77E4-06A7-D03D-3DD7-0353E4B82238}"/>
              </a:ext>
            </a:extLst>
          </p:cNvPr>
          <p:cNvSpPr/>
          <p:nvPr/>
        </p:nvSpPr>
        <p:spPr>
          <a:xfrm rot="3675331">
            <a:off x="1489371" y="5314369"/>
            <a:ext cx="350988" cy="253253"/>
          </a:xfrm>
          <a:custGeom>
            <a:avLst/>
            <a:gdLst/>
            <a:ahLst/>
            <a:cxnLst/>
            <a:rect l="l" t="t" r="r" b="b"/>
            <a:pathLst>
              <a:path w="2687724" h="759282">
                <a:moveTo>
                  <a:pt x="0" y="0"/>
                </a:moveTo>
                <a:lnTo>
                  <a:pt x="2687724" y="0"/>
                </a:lnTo>
                <a:lnTo>
                  <a:pt x="2687724" y="759282"/>
                </a:lnTo>
                <a:lnTo>
                  <a:pt x="0" y="75928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GB" sz="1200"/>
          </a:p>
        </p:txBody>
      </p:sp>
    </p:spTree>
    <p:extLst>
      <p:ext uri="{BB962C8B-B14F-4D97-AF65-F5344CB8AC3E}">
        <p14:creationId xmlns:p14="http://schemas.microsoft.com/office/powerpoint/2010/main" val="881182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2245007" y="767176"/>
            <a:ext cx="7701985" cy="754566"/>
          </a:xfrm>
          <a:prstGeom prst="rect">
            <a:avLst/>
          </a:prstGeom>
        </p:spPr>
        <p:txBody>
          <a:bodyPr lIns="0" tIns="0" rIns="0" bIns="0" rtlCol="0" anchor="t">
            <a:spAutoFit/>
          </a:bodyPr>
          <a:lstStyle/>
          <a:p>
            <a:pPr algn="ctr">
              <a:lnSpc>
                <a:spcPts val="6392"/>
              </a:lnSpc>
            </a:pPr>
            <a:r>
              <a:rPr lang="en-US" sz="4632" b="1" spc="245" dirty="0">
                <a:solidFill>
                  <a:srgbClr val="231F20"/>
                </a:solidFill>
                <a:latin typeface="Oswald Bold"/>
                <a:ea typeface="Oswald Bold"/>
                <a:cs typeface="Oswald Bold"/>
                <a:sym typeface="Oswald Bold"/>
              </a:rPr>
              <a:t>COMPONENTS</a:t>
            </a:r>
          </a:p>
        </p:txBody>
      </p:sp>
      <p:sp>
        <p:nvSpPr>
          <p:cNvPr id="4" name="Freeform 4"/>
          <p:cNvSpPr/>
          <p:nvPr/>
        </p:nvSpPr>
        <p:spPr>
          <a:xfrm>
            <a:off x="9653148" y="-3222500"/>
            <a:ext cx="5077705" cy="5210331"/>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sz="1200"/>
          </a:p>
        </p:txBody>
      </p:sp>
      <p:sp>
        <p:nvSpPr>
          <p:cNvPr id="5" name="Freeform 5"/>
          <p:cNvSpPr/>
          <p:nvPr/>
        </p:nvSpPr>
        <p:spPr>
          <a:xfrm rot="-4176364">
            <a:off x="-2736753" y="4353493"/>
            <a:ext cx="5077705" cy="5210331"/>
          </a:xfrm>
          <a:custGeom>
            <a:avLst/>
            <a:gdLst/>
            <a:ahLst/>
            <a:cxnLst/>
            <a:rect l="l" t="t" r="r" b="b"/>
            <a:pathLst>
              <a:path w="7616557" h="7815497">
                <a:moveTo>
                  <a:pt x="0" y="0"/>
                </a:moveTo>
                <a:lnTo>
                  <a:pt x="7616556" y="0"/>
                </a:lnTo>
                <a:lnTo>
                  <a:pt x="7616556" y="7815496"/>
                </a:lnTo>
                <a:lnTo>
                  <a:pt x="0" y="781549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sz="1200"/>
          </a:p>
        </p:txBody>
      </p:sp>
      <p:sp>
        <p:nvSpPr>
          <p:cNvPr id="6" name="TextBox 6"/>
          <p:cNvSpPr txBox="1"/>
          <p:nvPr/>
        </p:nvSpPr>
        <p:spPr>
          <a:xfrm>
            <a:off x="1184661" y="1435213"/>
            <a:ext cx="6774680" cy="4136132"/>
          </a:xfrm>
          <a:prstGeom prst="rect">
            <a:avLst/>
          </a:prstGeom>
        </p:spPr>
        <p:txBody>
          <a:bodyPr wrap="square" lIns="0" tIns="0" rIns="0" bIns="0" rtlCol="0" anchor="t">
            <a:spAutoFit/>
          </a:bodyPr>
          <a:lstStyle/>
          <a:p>
            <a:pPr marL="446212" lvl="1" indent="-223106">
              <a:lnSpc>
                <a:spcPts val="2700"/>
              </a:lnSpc>
              <a:buFont typeface="Arial"/>
              <a:buChar char="•"/>
            </a:pPr>
            <a:r>
              <a:rPr lang="en-US" sz="2000" dirty="0">
                <a:solidFill>
                  <a:srgbClr val="231F20"/>
                </a:solidFill>
                <a:latin typeface="Open Sauce"/>
                <a:ea typeface="Open Sauce"/>
                <a:cs typeface="Open Sauce"/>
                <a:sym typeface="Open Sauce"/>
              </a:rPr>
              <a:t>2x DC Motor</a:t>
            </a:r>
          </a:p>
          <a:p>
            <a:pPr marL="446212" lvl="1" indent="-223106">
              <a:lnSpc>
                <a:spcPts val="2700"/>
              </a:lnSpc>
              <a:buFont typeface="Arial"/>
              <a:buChar char="•"/>
            </a:pPr>
            <a:r>
              <a:rPr lang="en-US" sz="2000" dirty="0">
                <a:solidFill>
                  <a:srgbClr val="231F20"/>
                </a:solidFill>
                <a:latin typeface="Open Sauce"/>
                <a:ea typeface="Open Sauce"/>
                <a:cs typeface="Open Sauce"/>
                <a:sym typeface="Open Sauce"/>
              </a:rPr>
              <a:t>2x Wheel with Tier</a:t>
            </a:r>
          </a:p>
          <a:p>
            <a:pPr marL="446212" lvl="1" indent="-223106">
              <a:lnSpc>
                <a:spcPts val="2700"/>
              </a:lnSpc>
              <a:buFont typeface="Arial"/>
              <a:buChar char="•"/>
            </a:pPr>
            <a:r>
              <a:rPr lang="en-US" sz="2000" dirty="0">
                <a:solidFill>
                  <a:srgbClr val="231F20"/>
                </a:solidFill>
                <a:latin typeface="Open Sauce"/>
                <a:ea typeface="Open Sauce"/>
                <a:cs typeface="Open Sauce"/>
                <a:sym typeface="Open Sauce"/>
              </a:rPr>
              <a:t>1x Caster Wheel</a:t>
            </a:r>
          </a:p>
          <a:p>
            <a:pPr marL="446212" lvl="1" indent="-223106">
              <a:lnSpc>
                <a:spcPts val="2700"/>
              </a:lnSpc>
              <a:buFont typeface="Arial"/>
              <a:buChar char="•"/>
            </a:pPr>
            <a:r>
              <a:rPr lang="en-US" sz="2000" dirty="0">
                <a:solidFill>
                  <a:srgbClr val="231F20"/>
                </a:solidFill>
                <a:latin typeface="Open Sauce"/>
                <a:ea typeface="Open Sauce"/>
                <a:cs typeface="Open Sauce"/>
                <a:sym typeface="Open Sauce"/>
              </a:rPr>
              <a:t>2x Car Chassis</a:t>
            </a:r>
          </a:p>
          <a:p>
            <a:pPr marL="446212" lvl="1" indent="-223106">
              <a:lnSpc>
                <a:spcPts val="2700"/>
              </a:lnSpc>
              <a:buFont typeface="Arial"/>
              <a:buChar char="•"/>
            </a:pPr>
            <a:r>
              <a:rPr lang="en-US" sz="2000" dirty="0">
                <a:solidFill>
                  <a:srgbClr val="231F20"/>
                </a:solidFill>
                <a:latin typeface="Open Sauce"/>
                <a:ea typeface="Open Sauce"/>
                <a:cs typeface="Open Sauce"/>
                <a:sym typeface="Open Sauce"/>
              </a:rPr>
              <a:t>4x 3.7V Li-ion Battery</a:t>
            </a:r>
          </a:p>
          <a:p>
            <a:pPr marL="446212" lvl="1" indent="-223106">
              <a:lnSpc>
                <a:spcPts val="2700"/>
              </a:lnSpc>
              <a:buFont typeface="Arial"/>
              <a:buChar char="•"/>
            </a:pPr>
            <a:r>
              <a:rPr lang="en-US" sz="2000" dirty="0">
                <a:solidFill>
                  <a:srgbClr val="231F20"/>
                </a:solidFill>
                <a:latin typeface="Open Sauce"/>
                <a:ea typeface="Open Sauce"/>
                <a:cs typeface="Open Sauce"/>
                <a:sym typeface="Open Sauce"/>
              </a:rPr>
              <a:t>1x Buck Converter</a:t>
            </a:r>
          </a:p>
          <a:p>
            <a:pPr marL="446212" lvl="1" indent="-223106">
              <a:lnSpc>
                <a:spcPts val="2700"/>
              </a:lnSpc>
              <a:buFont typeface="Arial"/>
              <a:buChar char="•"/>
            </a:pPr>
            <a:r>
              <a:rPr lang="en-US" sz="2000" dirty="0">
                <a:solidFill>
                  <a:srgbClr val="231F20"/>
                </a:solidFill>
                <a:latin typeface="Open Sauce"/>
                <a:ea typeface="Open Sauce"/>
                <a:cs typeface="Open Sauce"/>
                <a:sym typeface="Open Sauce"/>
              </a:rPr>
              <a:t>1x Ultrasonic Sensor</a:t>
            </a:r>
          </a:p>
          <a:p>
            <a:pPr marL="446212" lvl="1" indent="-223106">
              <a:lnSpc>
                <a:spcPts val="2700"/>
              </a:lnSpc>
              <a:buFont typeface="Arial"/>
              <a:buChar char="•"/>
            </a:pPr>
            <a:r>
              <a:rPr lang="en-US" sz="2000" dirty="0">
                <a:solidFill>
                  <a:srgbClr val="231F20"/>
                </a:solidFill>
                <a:latin typeface="Open Sauce"/>
                <a:ea typeface="Open Sauce"/>
                <a:cs typeface="Open Sauce"/>
                <a:sym typeface="Open Sauce"/>
              </a:rPr>
              <a:t>1x Servo Motor </a:t>
            </a:r>
            <a:r>
              <a:rPr lang="en-US" sz="1200" dirty="0">
                <a:solidFill>
                  <a:srgbClr val="231F20"/>
                </a:solidFill>
                <a:latin typeface="Open Sauce"/>
                <a:ea typeface="Open Sauce"/>
                <a:cs typeface="Open Sauce"/>
                <a:sym typeface="Open Sauce"/>
              </a:rPr>
              <a:t>(with its arm)</a:t>
            </a:r>
          </a:p>
          <a:p>
            <a:pPr marL="446212" lvl="1" indent="-223106">
              <a:lnSpc>
                <a:spcPts val="2700"/>
              </a:lnSpc>
              <a:buFont typeface="Arial"/>
              <a:buChar char="•"/>
            </a:pPr>
            <a:r>
              <a:rPr lang="en-US" sz="2000" dirty="0">
                <a:solidFill>
                  <a:srgbClr val="231F20"/>
                </a:solidFill>
                <a:latin typeface="Open Sauce"/>
                <a:ea typeface="Open Sauce"/>
                <a:cs typeface="Open Sauce"/>
                <a:sym typeface="Open Sauce"/>
              </a:rPr>
              <a:t>1x LCD (16x2)</a:t>
            </a:r>
          </a:p>
          <a:p>
            <a:pPr marL="446212" lvl="1" indent="-223106">
              <a:lnSpc>
                <a:spcPts val="2700"/>
              </a:lnSpc>
              <a:buFont typeface="Arial"/>
              <a:buChar char="•"/>
            </a:pPr>
            <a:r>
              <a:rPr lang="en-US" sz="2000" dirty="0">
                <a:solidFill>
                  <a:srgbClr val="231F20"/>
                </a:solidFill>
                <a:latin typeface="Open Sauce"/>
                <a:ea typeface="Open Sauce"/>
                <a:cs typeface="Open Sauce"/>
                <a:sym typeface="Open Sauce"/>
              </a:rPr>
              <a:t>1x L293D </a:t>
            </a:r>
            <a:r>
              <a:rPr lang="en-US" sz="1200" dirty="0">
                <a:solidFill>
                  <a:srgbClr val="231F20"/>
                </a:solidFill>
                <a:latin typeface="Open Sauce"/>
                <a:ea typeface="Open Sauce"/>
                <a:cs typeface="Open Sauce"/>
                <a:sym typeface="Open Sauce"/>
              </a:rPr>
              <a:t>(with 2x 100nF capacitors, 1x 330Ω resistors and 1x LED)</a:t>
            </a:r>
          </a:p>
          <a:p>
            <a:pPr marL="446212" lvl="1" indent="-223106">
              <a:lnSpc>
                <a:spcPts val="2700"/>
              </a:lnSpc>
              <a:buFont typeface="Arial"/>
              <a:buChar char="•"/>
            </a:pPr>
            <a:r>
              <a:rPr lang="en-US" sz="2000" dirty="0">
                <a:solidFill>
                  <a:srgbClr val="231F20"/>
                </a:solidFill>
                <a:latin typeface="Open Sauce"/>
                <a:ea typeface="Open Sauce"/>
                <a:cs typeface="Open Sauce"/>
                <a:sym typeface="Open Sauce"/>
              </a:rPr>
              <a:t>1x AMIT Kit</a:t>
            </a:r>
          </a:p>
          <a:p>
            <a:pPr marL="446212" lvl="1" indent="-223106">
              <a:lnSpc>
                <a:spcPts val="2700"/>
              </a:lnSpc>
              <a:buFont typeface="Arial"/>
              <a:buChar char="•"/>
            </a:pPr>
            <a:r>
              <a:rPr lang="en-US" sz="2000" dirty="0">
                <a:solidFill>
                  <a:srgbClr val="231F20"/>
                </a:solidFill>
                <a:latin typeface="Open Sauce"/>
                <a:ea typeface="Open Sauce"/>
                <a:cs typeface="Open Sauce"/>
                <a:sym typeface="Open Sauce"/>
              </a:rPr>
              <a:t>Screws and Nuts</a:t>
            </a:r>
          </a:p>
        </p:txBody>
      </p:sp>
      <p:pic>
        <p:nvPicPr>
          <p:cNvPr id="13" name="Picture 12" descr="A group of screws and bolts&#10;&#10;Description automatically generated">
            <a:extLst>
              <a:ext uri="{FF2B5EF4-FFF2-40B4-BE49-F238E27FC236}">
                <a16:creationId xmlns:a16="http://schemas.microsoft.com/office/drawing/2014/main" id="{84C12192-E299-4A1C-D7A2-0338BF5EEBA3}"/>
              </a:ext>
            </a:extLst>
          </p:cNvPr>
          <p:cNvPicPr>
            <a:picLocks noChangeAspect="1"/>
          </p:cNvPicPr>
          <p:nvPr/>
        </p:nvPicPr>
        <p:blipFill>
          <a:blip r:embed="rId4">
            <a:extLst>
              <a:ext uri="{28A0092B-C50C-407E-A947-70E740481C1C}">
                <a14:useLocalDpi xmlns:a14="http://schemas.microsoft.com/office/drawing/2010/main" val="0"/>
              </a:ext>
            </a:extLst>
          </a:blip>
          <a:srcRect l="27904" t="13025" r="11774" b="25746"/>
          <a:stretch/>
        </p:blipFill>
        <p:spPr>
          <a:xfrm>
            <a:off x="8381191" y="2229464"/>
            <a:ext cx="2890683" cy="239907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3019948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2245007" y="767176"/>
            <a:ext cx="7701985" cy="754566"/>
          </a:xfrm>
          <a:prstGeom prst="rect">
            <a:avLst/>
          </a:prstGeom>
        </p:spPr>
        <p:txBody>
          <a:bodyPr lIns="0" tIns="0" rIns="0" bIns="0" rtlCol="0" anchor="t">
            <a:spAutoFit/>
          </a:bodyPr>
          <a:lstStyle/>
          <a:p>
            <a:pPr algn="ctr">
              <a:lnSpc>
                <a:spcPts val="6392"/>
              </a:lnSpc>
            </a:pPr>
            <a:r>
              <a:rPr lang="en-US" sz="4632" b="1" spc="245" dirty="0">
                <a:solidFill>
                  <a:srgbClr val="231F20"/>
                </a:solidFill>
                <a:latin typeface="Oswald Bold"/>
                <a:ea typeface="Oswald Bold"/>
                <a:cs typeface="Oswald Bold"/>
                <a:sym typeface="Oswald Bold"/>
              </a:rPr>
              <a:t>COMPONENTS</a:t>
            </a:r>
          </a:p>
        </p:txBody>
      </p:sp>
      <p:sp>
        <p:nvSpPr>
          <p:cNvPr id="4" name="Freeform 4"/>
          <p:cNvSpPr/>
          <p:nvPr/>
        </p:nvSpPr>
        <p:spPr>
          <a:xfrm>
            <a:off x="9653148" y="-3222500"/>
            <a:ext cx="5077705" cy="5210331"/>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sz="1200"/>
          </a:p>
        </p:txBody>
      </p:sp>
      <p:sp>
        <p:nvSpPr>
          <p:cNvPr id="5" name="Freeform 5"/>
          <p:cNvSpPr/>
          <p:nvPr/>
        </p:nvSpPr>
        <p:spPr>
          <a:xfrm rot="-4176364">
            <a:off x="-2736753" y="4353493"/>
            <a:ext cx="5077705" cy="5210331"/>
          </a:xfrm>
          <a:custGeom>
            <a:avLst/>
            <a:gdLst/>
            <a:ahLst/>
            <a:cxnLst/>
            <a:rect l="l" t="t" r="r" b="b"/>
            <a:pathLst>
              <a:path w="7616557" h="7815497">
                <a:moveTo>
                  <a:pt x="0" y="0"/>
                </a:moveTo>
                <a:lnTo>
                  <a:pt x="7616556" y="0"/>
                </a:lnTo>
                <a:lnTo>
                  <a:pt x="7616556" y="7815496"/>
                </a:lnTo>
                <a:lnTo>
                  <a:pt x="0" y="781549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sz="1200"/>
          </a:p>
        </p:txBody>
      </p:sp>
      <p:sp>
        <p:nvSpPr>
          <p:cNvPr id="6" name="TextBox 6"/>
          <p:cNvSpPr txBox="1"/>
          <p:nvPr/>
        </p:nvSpPr>
        <p:spPr>
          <a:xfrm>
            <a:off x="1184661" y="1435213"/>
            <a:ext cx="6774680" cy="4482381"/>
          </a:xfrm>
          <a:prstGeom prst="rect">
            <a:avLst/>
          </a:prstGeom>
        </p:spPr>
        <p:txBody>
          <a:bodyPr wrap="square" lIns="0" tIns="0" rIns="0" bIns="0" rtlCol="0" anchor="t">
            <a:spAutoFit/>
          </a:bodyPr>
          <a:lstStyle/>
          <a:p>
            <a:pPr marL="446212" lvl="1" indent="-223106">
              <a:lnSpc>
                <a:spcPts val="2700"/>
              </a:lnSpc>
              <a:buFont typeface="Arial"/>
              <a:buChar char="•"/>
            </a:pPr>
            <a:r>
              <a:rPr lang="en-US" sz="2000" dirty="0">
                <a:solidFill>
                  <a:srgbClr val="231F20"/>
                </a:solidFill>
                <a:latin typeface="Open Sauce"/>
                <a:ea typeface="Open Sauce"/>
                <a:cs typeface="Open Sauce"/>
                <a:sym typeface="Open Sauce"/>
              </a:rPr>
              <a:t>2x DC Motor</a:t>
            </a:r>
          </a:p>
          <a:p>
            <a:pPr marL="446212" lvl="1" indent="-223106">
              <a:lnSpc>
                <a:spcPts val="2700"/>
              </a:lnSpc>
              <a:buFont typeface="Arial"/>
              <a:buChar char="•"/>
            </a:pPr>
            <a:r>
              <a:rPr lang="en-US" sz="2000" dirty="0">
                <a:solidFill>
                  <a:srgbClr val="231F20"/>
                </a:solidFill>
                <a:latin typeface="Open Sauce"/>
                <a:ea typeface="Open Sauce"/>
                <a:cs typeface="Open Sauce"/>
                <a:sym typeface="Open Sauce"/>
              </a:rPr>
              <a:t>2x Wheel with Tier</a:t>
            </a:r>
          </a:p>
          <a:p>
            <a:pPr marL="446212" lvl="1" indent="-223106">
              <a:lnSpc>
                <a:spcPts val="2700"/>
              </a:lnSpc>
              <a:buFont typeface="Arial"/>
              <a:buChar char="•"/>
            </a:pPr>
            <a:r>
              <a:rPr lang="en-US" sz="2000" dirty="0">
                <a:solidFill>
                  <a:srgbClr val="231F20"/>
                </a:solidFill>
                <a:latin typeface="Open Sauce"/>
                <a:ea typeface="Open Sauce"/>
                <a:cs typeface="Open Sauce"/>
                <a:sym typeface="Open Sauce"/>
              </a:rPr>
              <a:t>1x Caster Wheel</a:t>
            </a:r>
          </a:p>
          <a:p>
            <a:pPr marL="446212" lvl="1" indent="-223106">
              <a:lnSpc>
                <a:spcPts val="2700"/>
              </a:lnSpc>
              <a:buFont typeface="Arial"/>
              <a:buChar char="•"/>
            </a:pPr>
            <a:r>
              <a:rPr lang="en-US" sz="2000" dirty="0">
                <a:solidFill>
                  <a:srgbClr val="231F20"/>
                </a:solidFill>
                <a:latin typeface="Open Sauce"/>
                <a:ea typeface="Open Sauce"/>
                <a:cs typeface="Open Sauce"/>
                <a:sym typeface="Open Sauce"/>
              </a:rPr>
              <a:t>2x Car Chassis</a:t>
            </a:r>
          </a:p>
          <a:p>
            <a:pPr marL="446212" lvl="1" indent="-223106">
              <a:lnSpc>
                <a:spcPts val="2700"/>
              </a:lnSpc>
              <a:buFont typeface="Arial"/>
              <a:buChar char="•"/>
            </a:pPr>
            <a:r>
              <a:rPr lang="en-US" sz="2000" dirty="0">
                <a:solidFill>
                  <a:srgbClr val="231F20"/>
                </a:solidFill>
                <a:latin typeface="Open Sauce"/>
                <a:ea typeface="Open Sauce"/>
                <a:cs typeface="Open Sauce"/>
                <a:sym typeface="Open Sauce"/>
              </a:rPr>
              <a:t>4x 3.7V Li-ion Battery</a:t>
            </a:r>
          </a:p>
          <a:p>
            <a:pPr marL="446212" lvl="1" indent="-223106">
              <a:lnSpc>
                <a:spcPts val="2700"/>
              </a:lnSpc>
              <a:buFont typeface="Arial"/>
              <a:buChar char="•"/>
            </a:pPr>
            <a:r>
              <a:rPr lang="en-US" sz="2000" dirty="0">
                <a:solidFill>
                  <a:srgbClr val="231F20"/>
                </a:solidFill>
                <a:latin typeface="Open Sauce"/>
                <a:ea typeface="Open Sauce"/>
                <a:cs typeface="Open Sauce"/>
                <a:sym typeface="Open Sauce"/>
              </a:rPr>
              <a:t>1x Buck Converter</a:t>
            </a:r>
          </a:p>
          <a:p>
            <a:pPr marL="446212" lvl="1" indent="-223106">
              <a:lnSpc>
                <a:spcPts val="2700"/>
              </a:lnSpc>
              <a:buFont typeface="Arial"/>
              <a:buChar char="•"/>
            </a:pPr>
            <a:r>
              <a:rPr lang="en-US" sz="2000" dirty="0">
                <a:solidFill>
                  <a:srgbClr val="231F20"/>
                </a:solidFill>
                <a:latin typeface="Open Sauce"/>
                <a:ea typeface="Open Sauce"/>
                <a:cs typeface="Open Sauce"/>
                <a:sym typeface="Open Sauce"/>
              </a:rPr>
              <a:t>1x Ultrasonic Sensor</a:t>
            </a:r>
          </a:p>
          <a:p>
            <a:pPr marL="446212" lvl="1" indent="-223106">
              <a:lnSpc>
                <a:spcPts val="2700"/>
              </a:lnSpc>
              <a:buFont typeface="Arial"/>
              <a:buChar char="•"/>
            </a:pPr>
            <a:r>
              <a:rPr lang="en-US" sz="2000" dirty="0">
                <a:solidFill>
                  <a:srgbClr val="231F20"/>
                </a:solidFill>
                <a:latin typeface="Open Sauce"/>
                <a:ea typeface="Open Sauce"/>
                <a:cs typeface="Open Sauce"/>
                <a:sym typeface="Open Sauce"/>
              </a:rPr>
              <a:t>1x Servo Motor </a:t>
            </a:r>
            <a:r>
              <a:rPr lang="en-US" sz="1200" dirty="0">
                <a:solidFill>
                  <a:srgbClr val="231F20"/>
                </a:solidFill>
                <a:latin typeface="Open Sauce"/>
                <a:ea typeface="Open Sauce"/>
                <a:cs typeface="Open Sauce"/>
                <a:sym typeface="Open Sauce"/>
              </a:rPr>
              <a:t>(with its arm)</a:t>
            </a:r>
          </a:p>
          <a:p>
            <a:pPr marL="446212" lvl="1" indent="-223106">
              <a:lnSpc>
                <a:spcPts val="2700"/>
              </a:lnSpc>
              <a:buFont typeface="Arial"/>
              <a:buChar char="•"/>
            </a:pPr>
            <a:r>
              <a:rPr lang="en-US" sz="2000" dirty="0">
                <a:solidFill>
                  <a:srgbClr val="231F20"/>
                </a:solidFill>
                <a:latin typeface="Open Sauce"/>
                <a:ea typeface="Open Sauce"/>
                <a:cs typeface="Open Sauce"/>
                <a:sym typeface="Open Sauce"/>
              </a:rPr>
              <a:t>1x LCD (16x2)</a:t>
            </a:r>
          </a:p>
          <a:p>
            <a:pPr marL="446212" lvl="1" indent="-223106">
              <a:lnSpc>
                <a:spcPts val="2700"/>
              </a:lnSpc>
              <a:buFont typeface="Arial"/>
              <a:buChar char="•"/>
            </a:pPr>
            <a:r>
              <a:rPr lang="en-US" sz="2000" dirty="0">
                <a:solidFill>
                  <a:srgbClr val="231F20"/>
                </a:solidFill>
                <a:latin typeface="Open Sauce"/>
                <a:ea typeface="Open Sauce"/>
                <a:cs typeface="Open Sauce"/>
                <a:sym typeface="Open Sauce"/>
              </a:rPr>
              <a:t>1x L293D </a:t>
            </a:r>
            <a:r>
              <a:rPr lang="en-US" sz="1200" dirty="0">
                <a:solidFill>
                  <a:srgbClr val="231F20"/>
                </a:solidFill>
                <a:latin typeface="Open Sauce"/>
                <a:ea typeface="Open Sauce"/>
                <a:cs typeface="Open Sauce"/>
                <a:sym typeface="Open Sauce"/>
              </a:rPr>
              <a:t>(with 2x 100nF capacitors, 1x 330Ω resistors and 1x LED)</a:t>
            </a:r>
          </a:p>
          <a:p>
            <a:pPr marL="446212" lvl="1" indent="-223106">
              <a:lnSpc>
                <a:spcPts val="2700"/>
              </a:lnSpc>
              <a:buFont typeface="Arial"/>
              <a:buChar char="•"/>
            </a:pPr>
            <a:r>
              <a:rPr lang="en-US" sz="2000" dirty="0">
                <a:solidFill>
                  <a:srgbClr val="231F20"/>
                </a:solidFill>
                <a:latin typeface="Open Sauce"/>
                <a:ea typeface="Open Sauce"/>
                <a:cs typeface="Open Sauce"/>
                <a:sym typeface="Open Sauce"/>
              </a:rPr>
              <a:t>1x AMIT Kit</a:t>
            </a:r>
          </a:p>
          <a:p>
            <a:pPr marL="446212" lvl="1" indent="-223106">
              <a:lnSpc>
                <a:spcPts val="2700"/>
              </a:lnSpc>
              <a:buFont typeface="Arial"/>
              <a:buChar char="•"/>
            </a:pPr>
            <a:r>
              <a:rPr lang="en-US" sz="2000" dirty="0">
                <a:solidFill>
                  <a:srgbClr val="231F20"/>
                </a:solidFill>
                <a:latin typeface="Open Sauce"/>
                <a:ea typeface="Open Sauce"/>
                <a:cs typeface="Open Sauce"/>
                <a:sym typeface="Open Sauce"/>
              </a:rPr>
              <a:t>Screws and Nuts</a:t>
            </a:r>
          </a:p>
          <a:p>
            <a:pPr marL="446212" lvl="1" indent="-223106">
              <a:lnSpc>
                <a:spcPts val="2700"/>
              </a:lnSpc>
              <a:buFont typeface="Arial"/>
              <a:buChar char="•"/>
            </a:pPr>
            <a:r>
              <a:rPr lang="en-US" sz="2000" dirty="0">
                <a:solidFill>
                  <a:srgbClr val="231F20"/>
                </a:solidFill>
                <a:latin typeface="Open Sauce"/>
                <a:ea typeface="Open Sauce"/>
                <a:cs typeface="Open Sauce"/>
                <a:sym typeface="Open Sauce"/>
              </a:rPr>
              <a:t>Wire Jumpers</a:t>
            </a:r>
          </a:p>
        </p:txBody>
      </p:sp>
      <p:pic>
        <p:nvPicPr>
          <p:cNvPr id="8" name="Picture 7" descr="Several different colored wires&#10;&#10;Description automatically generated">
            <a:extLst>
              <a:ext uri="{FF2B5EF4-FFF2-40B4-BE49-F238E27FC236}">
                <a16:creationId xmlns:a16="http://schemas.microsoft.com/office/drawing/2014/main" id="{BEEC9A42-5717-F3D8-F1EA-0D1E6D17981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20000" y="2123225"/>
            <a:ext cx="4239572" cy="2831007"/>
          </a:xfrm>
          <a:prstGeom prst="rect">
            <a:avLst/>
          </a:prstGeom>
          <a:ln>
            <a:noFill/>
          </a:ln>
          <a:effectLst>
            <a:outerShdw blurRad="292100" dist="139700" dir="2700000" algn="tl" rotWithShape="0">
              <a:srgbClr val="333333">
                <a:alpha val="65000"/>
              </a:srgbClr>
            </a:outerShdw>
          </a:effectLst>
        </p:spPr>
      </p:pic>
      <p:sp>
        <p:nvSpPr>
          <p:cNvPr id="9" name="TextBox 8">
            <a:extLst>
              <a:ext uri="{FF2B5EF4-FFF2-40B4-BE49-F238E27FC236}">
                <a16:creationId xmlns:a16="http://schemas.microsoft.com/office/drawing/2014/main" id="{3413E7E8-43F9-282B-F844-EC3DE419F475}"/>
              </a:ext>
            </a:extLst>
          </p:cNvPr>
          <p:cNvSpPr txBox="1"/>
          <p:nvPr/>
        </p:nvSpPr>
        <p:spPr>
          <a:xfrm>
            <a:off x="5943600" y="4852492"/>
            <a:ext cx="6248400" cy="646331"/>
          </a:xfrm>
          <a:prstGeom prst="rect">
            <a:avLst/>
          </a:prstGeom>
          <a:noFill/>
        </p:spPr>
        <p:txBody>
          <a:bodyPr wrap="square" rtlCol="0">
            <a:spAutoFit/>
          </a:bodyPr>
          <a:lstStyle/>
          <a:p>
            <a:pPr algn="ctr"/>
            <a:r>
              <a:rPr lang="en-US" sz="1200" dirty="0" err="1"/>
              <a:t>oomlout</a:t>
            </a:r>
            <a:r>
              <a:rPr lang="en-US" sz="1200" dirty="0"/>
              <a:t>, CC BY-SA 2.0 </a:t>
            </a:r>
            <a:r>
              <a:rPr lang="en-US" sz="1200" dirty="0">
                <a:hlinkClick r:id="rId5"/>
              </a:rPr>
              <a:t>https://creativecommons.org/licenses/by-sa/2.0</a:t>
            </a:r>
            <a:r>
              <a:rPr lang="en-US" sz="1200" dirty="0"/>
              <a:t>, via Wikimedia Commons</a:t>
            </a:r>
          </a:p>
          <a:p>
            <a:pPr algn="ctr"/>
            <a:r>
              <a:rPr lang="en-US" sz="1200" b="1" dirty="0"/>
              <a:t>Edited: </a:t>
            </a:r>
            <a:r>
              <a:rPr lang="en-US" sz="1200" dirty="0"/>
              <a:t>Background removed, and shadow added.</a:t>
            </a:r>
            <a:endParaRPr lang="en-US" sz="1200" b="1" dirty="0"/>
          </a:p>
        </p:txBody>
      </p:sp>
    </p:spTree>
    <p:extLst>
      <p:ext uri="{BB962C8B-B14F-4D97-AF65-F5344CB8AC3E}">
        <p14:creationId xmlns:p14="http://schemas.microsoft.com/office/powerpoint/2010/main" val="621529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6"/>
          <p:cNvSpPr/>
          <p:nvPr/>
        </p:nvSpPr>
        <p:spPr>
          <a:xfrm>
            <a:off x="8967348" y="-3152931"/>
            <a:ext cx="5077705" cy="5210331"/>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sz="1200"/>
          </a:p>
        </p:txBody>
      </p:sp>
      <p:sp>
        <p:nvSpPr>
          <p:cNvPr id="7" name="Freeform 7"/>
          <p:cNvSpPr/>
          <p:nvPr/>
        </p:nvSpPr>
        <p:spPr>
          <a:xfrm>
            <a:off x="-1900913" y="-2295064"/>
            <a:ext cx="4473288" cy="4590127"/>
          </a:xfrm>
          <a:custGeom>
            <a:avLst/>
            <a:gdLst/>
            <a:ahLst/>
            <a:cxnLst/>
            <a:rect l="l" t="t" r="r" b="b"/>
            <a:pathLst>
              <a:path w="6709932" h="6885191">
                <a:moveTo>
                  <a:pt x="0" y="0"/>
                </a:moveTo>
                <a:lnTo>
                  <a:pt x="6709932" y="0"/>
                </a:lnTo>
                <a:lnTo>
                  <a:pt x="6709932" y="6885192"/>
                </a:lnTo>
                <a:lnTo>
                  <a:pt x="0" y="68851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sz="1200"/>
          </a:p>
        </p:txBody>
      </p:sp>
      <p:grpSp>
        <p:nvGrpSpPr>
          <p:cNvPr id="8" name="Group 8"/>
          <p:cNvGrpSpPr/>
          <p:nvPr/>
        </p:nvGrpSpPr>
        <p:grpSpPr>
          <a:xfrm>
            <a:off x="4595650" y="2340261"/>
            <a:ext cx="6022954" cy="1872069"/>
            <a:chOff x="0" y="0"/>
            <a:chExt cx="1744696" cy="542290"/>
          </a:xfrm>
        </p:grpSpPr>
        <p:sp>
          <p:nvSpPr>
            <p:cNvPr id="9" name="Freeform 9"/>
            <p:cNvSpPr/>
            <p:nvPr/>
          </p:nvSpPr>
          <p:spPr>
            <a:xfrm>
              <a:off x="0" y="0"/>
              <a:ext cx="1744696" cy="542290"/>
            </a:xfrm>
            <a:custGeom>
              <a:avLst/>
              <a:gdLst/>
              <a:ahLst/>
              <a:cxnLst/>
              <a:rect l="l" t="t" r="r" b="b"/>
              <a:pathLst>
                <a:path w="1744696" h="542290">
                  <a:moveTo>
                    <a:pt x="0" y="0"/>
                  </a:moveTo>
                  <a:lnTo>
                    <a:pt x="1744696" y="0"/>
                  </a:lnTo>
                  <a:lnTo>
                    <a:pt x="1744696" y="542290"/>
                  </a:lnTo>
                  <a:lnTo>
                    <a:pt x="0" y="542290"/>
                  </a:lnTo>
                  <a:close/>
                </a:path>
              </a:pathLst>
            </a:custGeom>
            <a:solidFill>
              <a:srgbClr val="000000">
                <a:alpha val="0"/>
              </a:srgbClr>
            </a:solidFill>
            <a:ln w="38100" cap="sq">
              <a:solidFill>
                <a:srgbClr val="000000"/>
              </a:solidFill>
              <a:prstDash val="solid"/>
              <a:miter/>
            </a:ln>
          </p:spPr>
          <p:txBody>
            <a:bodyPr/>
            <a:lstStyle/>
            <a:p>
              <a:endParaRPr lang="en-GB" sz="1200"/>
            </a:p>
          </p:txBody>
        </p:sp>
        <p:sp>
          <p:nvSpPr>
            <p:cNvPr id="10" name="TextBox 10"/>
            <p:cNvSpPr txBox="1"/>
            <p:nvPr/>
          </p:nvSpPr>
          <p:spPr>
            <a:xfrm>
              <a:off x="0" y="-19050"/>
              <a:ext cx="1744696" cy="561340"/>
            </a:xfrm>
            <a:prstGeom prst="rect">
              <a:avLst/>
            </a:prstGeom>
          </p:spPr>
          <p:txBody>
            <a:bodyPr lIns="33867" tIns="33867" rIns="33867" bIns="33867" rtlCol="0" anchor="ctr"/>
            <a:lstStyle/>
            <a:p>
              <a:pPr algn="ctr">
                <a:lnSpc>
                  <a:spcPts val="1906"/>
                </a:lnSpc>
              </a:pPr>
              <a:endParaRPr sz="1200"/>
            </a:p>
          </p:txBody>
        </p:sp>
      </p:grpSp>
      <p:grpSp>
        <p:nvGrpSpPr>
          <p:cNvPr id="11" name="Group 11"/>
          <p:cNvGrpSpPr/>
          <p:nvPr/>
        </p:nvGrpSpPr>
        <p:grpSpPr>
          <a:xfrm>
            <a:off x="1452778" y="4381375"/>
            <a:ext cx="6022954" cy="1872069"/>
            <a:chOff x="0" y="0"/>
            <a:chExt cx="1744696" cy="542290"/>
          </a:xfrm>
        </p:grpSpPr>
        <p:sp>
          <p:nvSpPr>
            <p:cNvPr id="12" name="Freeform 12"/>
            <p:cNvSpPr/>
            <p:nvPr/>
          </p:nvSpPr>
          <p:spPr>
            <a:xfrm>
              <a:off x="0" y="0"/>
              <a:ext cx="1744696" cy="542290"/>
            </a:xfrm>
            <a:custGeom>
              <a:avLst/>
              <a:gdLst/>
              <a:ahLst/>
              <a:cxnLst/>
              <a:rect l="l" t="t" r="r" b="b"/>
              <a:pathLst>
                <a:path w="1744696" h="542290">
                  <a:moveTo>
                    <a:pt x="0" y="0"/>
                  </a:moveTo>
                  <a:lnTo>
                    <a:pt x="1744696" y="0"/>
                  </a:lnTo>
                  <a:lnTo>
                    <a:pt x="1744696" y="542290"/>
                  </a:lnTo>
                  <a:lnTo>
                    <a:pt x="0" y="542290"/>
                  </a:lnTo>
                  <a:close/>
                </a:path>
              </a:pathLst>
            </a:custGeom>
            <a:solidFill>
              <a:srgbClr val="000000">
                <a:alpha val="0"/>
              </a:srgbClr>
            </a:solidFill>
            <a:ln w="38100" cap="sq">
              <a:solidFill>
                <a:srgbClr val="000000"/>
              </a:solidFill>
              <a:prstDash val="solid"/>
              <a:miter/>
            </a:ln>
          </p:spPr>
          <p:txBody>
            <a:bodyPr/>
            <a:lstStyle/>
            <a:p>
              <a:endParaRPr lang="en-GB" sz="1200"/>
            </a:p>
          </p:txBody>
        </p:sp>
        <p:sp>
          <p:nvSpPr>
            <p:cNvPr id="13" name="TextBox 13"/>
            <p:cNvSpPr txBox="1"/>
            <p:nvPr/>
          </p:nvSpPr>
          <p:spPr>
            <a:xfrm>
              <a:off x="0" y="-19050"/>
              <a:ext cx="1744696" cy="561340"/>
            </a:xfrm>
            <a:prstGeom prst="rect">
              <a:avLst/>
            </a:prstGeom>
          </p:spPr>
          <p:txBody>
            <a:bodyPr lIns="33867" tIns="33867" rIns="33867" bIns="33867" rtlCol="0" anchor="ctr"/>
            <a:lstStyle/>
            <a:p>
              <a:pPr algn="ctr">
                <a:lnSpc>
                  <a:spcPts val="1906"/>
                </a:lnSpc>
              </a:pPr>
              <a:endParaRPr sz="1200"/>
            </a:p>
          </p:txBody>
        </p:sp>
      </p:grpSp>
      <p:sp>
        <p:nvSpPr>
          <p:cNvPr id="14" name="Freeform 14"/>
          <p:cNvSpPr/>
          <p:nvPr/>
        </p:nvSpPr>
        <p:spPr>
          <a:xfrm>
            <a:off x="1452778" y="2340261"/>
            <a:ext cx="2581039" cy="1935779"/>
          </a:xfrm>
          <a:custGeom>
            <a:avLst/>
            <a:gdLst/>
            <a:ahLst/>
            <a:cxnLst/>
            <a:rect l="l" t="t" r="r" b="b"/>
            <a:pathLst>
              <a:path w="3871559" h="2903669">
                <a:moveTo>
                  <a:pt x="0" y="0"/>
                </a:moveTo>
                <a:lnTo>
                  <a:pt x="3871559" y="0"/>
                </a:lnTo>
                <a:lnTo>
                  <a:pt x="3871559" y="2903669"/>
                </a:lnTo>
                <a:lnTo>
                  <a:pt x="0" y="2903669"/>
                </a:lnTo>
                <a:lnTo>
                  <a:pt x="0" y="0"/>
                </a:lnTo>
                <a:close/>
              </a:path>
            </a:pathLst>
          </a:custGeom>
          <a:blipFill>
            <a:blip r:embed="rId4"/>
            <a:stretch>
              <a:fillRect/>
            </a:stretch>
          </a:blipFill>
        </p:spPr>
        <p:txBody>
          <a:bodyPr/>
          <a:lstStyle/>
          <a:p>
            <a:endParaRPr lang="en-GB" sz="1200"/>
          </a:p>
        </p:txBody>
      </p:sp>
      <p:sp>
        <p:nvSpPr>
          <p:cNvPr id="15" name="Freeform 15"/>
          <p:cNvSpPr/>
          <p:nvPr/>
        </p:nvSpPr>
        <p:spPr>
          <a:xfrm>
            <a:off x="8122513" y="4381375"/>
            <a:ext cx="2496092" cy="1872069"/>
          </a:xfrm>
          <a:custGeom>
            <a:avLst/>
            <a:gdLst/>
            <a:ahLst/>
            <a:cxnLst/>
            <a:rect l="l" t="t" r="r" b="b"/>
            <a:pathLst>
              <a:path w="3744138" h="2808103">
                <a:moveTo>
                  <a:pt x="0" y="0"/>
                </a:moveTo>
                <a:lnTo>
                  <a:pt x="3744138" y="0"/>
                </a:lnTo>
                <a:lnTo>
                  <a:pt x="3744138" y="2808104"/>
                </a:lnTo>
                <a:lnTo>
                  <a:pt x="0" y="2808104"/>
                </a:lnTo>
                <a:lnTo>
                  <a:pt x="0" y="0"/>
                </a:lnTo>
                <a:close/>
              </a:path>
            </a:pathLst>
          </a:custGeom>
          <a:blipFill>
            <a:blip r:embed="rId5"/>
            <a:stretch>
              <a:fillRect/>
            </a:stretch>
          </a:blipFill>
        </p:spPr>
        <p:txBody>
          <a:bodyPr/>
          <a:lstStyle/>
          <a:p>
            <a:endParaRPr lang="en-GB" sz="1200"/>
          </a:p>
        </p:txBody>
      </p:sp>
      <p:sp>
        <p:nvSpPr>
          <p:cNvPr id="16" name="TextBox 16"/>
          <p:cNvSpPr txBox="1"/>
          <p:nvPr/>
        </p:nvSpPr>
        <p:spPr>
          <a:xfrm>
            <a:off x="2460654" y="821524"/>
            <a:ext cx="7270693" cy="872418"/>
          </a:xfrm>
          <a:prstGeom prst="rect">
            <a:avLst/>
          </a:prstGeom>
        </p:spPr>
        <p:txBody>
          <a:bodyPr lIns="0" tIns="0" rIns="0" bIns="0" rtlCol="0" anchor="t">
            <a:spAutoFit/>
          </a:bodyPr>
          <a:lstStyle/>
          <a:p>
            <a:pPr algn="ctr">
              <a:lnSpc>
                <a:spcPts val="7388"/>
              </a:lnSpc>
            </a:pPr>
            <a:r>
              <a:rPr lang="en-US" sz="5354" b="1" spc="524">
                <a:solidFill>
                  <a:srgbClr val="000000"/>
                </a:solidFill>
                <a:latin typeface="Oswald Bold"/>
                <a:ea typeface="Oswald Bold"/>
                <a:cs typeface="Oswald Bold"/>
                <a:sym typeface="Oswald Bold"/>
              </a:rPr>
              <a:t>METHODOLOGY</a:t>
            </a:r>
          </a:p>
        </p:txBody>
      </p:sp>
      <p:sp>
        <p:nvSpPr>
          <p:cNvPr id="17" name="TextBox 17"/>
          <p:cNvSpPr txBox="1"/>
          <p:nvPr/>
        </p:nvSpPr>
        <p:spPr>
          <a:xfrm>
            <a:off x="4816445" y="2511538"/>
            <a:ext cx="5933556" cy="1144865"/>
          </a:xfrm>
          <a:prstGeom prst="rect">
            <a:avLst/>
          </a:prstGeom>
        </p:spPr>
        <p:txBody>
          <a:bodyPr lIns="0" tIns="0" rIns="0" bIns="0" rtlCol="0" anchor="t">
            <a:spAutoFit/>
          </a:bodyPr>
          <a:lstStyle/>
          <a:p>
            <a:pPr marL="285193" lvl="1" indent="-142596">
              <a:lnSpc>
                <a:spcPts val="1823"/>
              </a:lnSpc>
              <a:buFont typeface="Arial"/>
              <a:buChar char="•"/>
            </a:pPr>
            <a:r>
              <a:rPr lang="en-US" sz="1321" spc="129">
                <a:solidFill>
                  <a:srgbClr val="231F20"/>
                </a:solidFill>
                <a:latin typeface="DM Sans"/>
                <a:ea typeface="DM Sans"/>
                <a:cs typeface="DM Sans"/>
                <a:sym typeface="DM Sans"/>
              </a:rPr>
              <a:t>The robot uses an ultrasonic sensor mounted on a servo motor to scan its surroundings. Initially, the servo motor is centered, with the ultrasonic sensor facing forward. If no obstacle is detected within a set threshold, the robot moves forward, displaying the direction on an LCD.</a:t>
            </a:r>
          </a:p>
        </p:txBody>
      </p:sp>
      <p:sp>
        <p:nvSpPr>
          <p:cNvPr id="18" name="TextBox 18"/>
          <p:cNvSpPr txBox="1"/>
          <p:nvPr/>
        </p:nvSpPr>
        <p:spPr>
          <a:xfrm>
            <a:off x="1673572" y="4552651"/>
            <a:ext cx="5674954" cy="1144865"/>
          </a:xfrm>
          <a:prstGeom prst="rect">
            <a:avLst/>
          </a:prstGeom>
        </p:spPr>
        <p:txBody>
          <a:bodyPr lIns="0" tIns="0" rIns="0" bIns="0" rtlCol="0" anchor="t">
            <a:spAutoFit/>
          </a:bodyPr>
          <a:lstStyle/>
          <a:p>
            <a:pPr marL="285193" lvl="1" indent="-142596">
              <a:lnSpc>
                <a:spcPts val="1823"/>
              </a:lnSpc>
              <a:buFont typeface="Arial"/>
              <a:buChar char="•"/>
            </a:pPr>
            <a:r>
              <a:rPr lang="en-US" sz="1321" spc="129">
                <a:solidFill>
                  <a:srgbClr val="231F20"/>
                </a:solidFill>
                <a:latin typeface="DM Sans"/>
                <a:ea typeface="DM Sans"/>
                <a:cs typeface="DM Sans"/>
                <a:sym typeface="DM Sans"/>
              </a:rPr>
              <a:t>When an obstacle is detected, the robot stops, and the servo motor rotates the ultrasonic sensor to the right to measure the distance in that direction. If the right side is clear, the robot turns right and resumes forward movement.</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5"/>
          <p:cNvSpPr txBox="1"/>
          <p:nvPr/>
        </p:nvSpPr>
        <p:spPr>
          <a:xfrm>
            <a:off x="1556685" y="1955800"/>
            <a:ext cx="9078627" cy="1025474"/>
          </a:xfrm>
          <a:prstGeom prst="rect">
            <a:avLst/>
          </a:prstGeom>
        </p:spPr>
        <p:txBody>
          <a:bodyPr lIns="0" tIns="0" rIns="0" bIns="0" rtlCol="0" anchor="t">
            <a:spAutoFit/>
          </a:bodyPr>
          <a:lstStyle/>
          <a:p>
            <a:pPr algn="ctr">
              <a:lnSpc>
                <a:spcPts val="8677"/>
              </a:lnSpc>
              <a:spcBef>
                <a:spcPct val="0"/>
              </a:spcBef>
            </a:pPr>
            <a:r>
              <a:rPr lang="en-US" sz="6288" b="1" spc="616" dirty="0">
                <a:solidFill>
                  <a:srgbClr val="231F20"/>
                </a:solidFill>
                <a:latin typeface="Oswald Bold"/>
                <a:ea typeface="Oswald Bold"/>
                <a:cs typeface="Oswald Bold"/>
                <a:sym typeface="Oswald Bold"/>
              </a:rPr>
              <a:t>OUR TEAM</a:t>
            </a:r>
          </a:p>
        </p:txBody>
      </p:sp>
      <p:sp>
        <p:nvSpPr>
          <p:cNvPr id="37" name="Freeform 2">
            <a:extLst>
              <a:ext uri="{FF2B5EF4-FFF2-40B4-BE49-F238E27FC236}">
                <a16:creationId xmlns:a16="http://schemas.microsoft.com/office/drawing/2014/main" id="{40DC41C4-8C14-1378-FBA6-0CC9CCBCF54F}"/>
              </a:ext>
            </a:extLst>
          </p:cNvPr>
          <p:cNvSpPr/>
          <p:nvPr/>
        </p:nvSpPr>
        <p:spPr>
          <a:xfrm>
            <a:off x="-5446244" y="-6843025"/>
            <a:ext cx="10561235" cy="10837089"/>
          </a:xfrm>
          <a:custGeom>
            <a:avLst/>
            <a:gdLst/>
            <a:ahLst/>
            <a:cxnLst/>
            <a:rect l="l" t="t" r="r" b="b"/>
            <a:pathLst>
              <a:path w="15841853" h="16255633">
                <a:moveTo>
                  <a:pt x="0" y="0"/>
                </a:moveTo>
                <a:lnTo>
                  <a:pt x="15841853" y="0"/>
                </a:lnTo>
                <a:lnTo>
                  <a:pt x="15841853" y="16255632"/>
                </a:lnTo>
                <a:lnTo>
                  <a:pt x="0" y="162556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sz="1200"/>
          </a:p>
        </p:txBody>
      </p:sp>
      <p:sp>
        <p:nvSpPr>
          <p:cNvPr id="38" name="Freeform 4">
            <a:extLst>
              <a:ext uri="{FF2B5EF4-FFF2-40B4-BE49-F238E27FC236}">
                <a16:creationId xmlns:a16="http://schemas.microsoft.com/office/drawing/2014/main" id="{69B7521F-DF5D-42E2-B1FB-11937E1B32C7}"/>
              </a:ext>
            </a:extLst>
          </p:cNvPr>
          <p:cNvSpPr/>
          <p:nvPr/>
        </p:nvSpPr>
        <p:spPr>
          <a:xfrm>
            <a:off x="8964863" y="-2562132"/>
            <a:ext cx="10561235" cy="10837089"/>
          </a:xfrm>
          <a:custGeom>
            <a:avLst/>
            <a:gdLst/>
            <a:ahLst/>
            <a:cxnLst/>
            <a:rect l="l" t="t" r="r" b="b"/>
            <a:pathLst>
              <a:path w="15841853" h="16255633">
                <a:moveTo>
                  <a:pt x="0" y="0"/>
                </a:moveTo>
                <a:lnTo>
                  <a:pt x="15841853" y="0"/>
                </a:lnTo>
                <a:lnTo>
                  <a:pt x="15841853" y="16255632"/>
                </a:lnTo>
                <a:lnTo>
                  <a:pt x="0" y="162556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sz="1200"/>
          </a:p>
        </p:txBody>
      </p:sp>
      <p:sp>
        <p:nvSpPr>
          <p:cNvPr id="39" name="TextBox 38">
            <a:extLst>
              <a:ext uri="{FF2B5EF4-FFF2-40B4-BE49-F238E27FC236}">
                <a16:creationId xmlns:a16="http://schemas.microsoft.com/office/drawing/2014/main" id="{45E2DE33-46FA-8C48-5EC9-860EBADB87D7}"/>
              </a:ext>
            </a:extLst>
          </p:cNvPr>
          <p:cNvSpPr txBox="1"/>
          <p:nvPr/>
        </p:nvSpPr>
        <p:spPr>
          <a:xfrm>
            <a:off x="4013199" y="2981274"/>
            <a:ext cx="4165600" cy="1318181"/>
          </a:xfrm>
          <a:prstGeom prst="rect">
            <a:avLst/>
          </a:prstGeom>
          <a:noFill/>
          <a:effectLst>
            <a:outerShdw blurRad="76200" dist="12700" dir="2700000" sy="-23000" kx="-800400" algn="bl" rotWithShape="0">
              <a:prstClr val="black">
                <a:alpha val="20000"/>
              </a:prstClr>
            </a:outerShdw>
          </a:effectLst>
        </p:spPr>
        <p:txBody>
          <a:bodyPr wrap="square" rtlCol="0">
            <a:spAutoFit/>
          </a:bodyPr>
          <a:lstStyle/>
          <a:p>
            <a:pPr algn="ctr">
              <a:lnSpc>
                <a:spcPct val="150000"/>
              </a:lnSpc>
            </a:pPr>
            <a:r>
              <a:rPr lang="en-US" sz="2800" b="1" i="1" dirty="0">
                <a:ln w="0"/>
                <a:solidFill>
                  <a:srgbClr val="C00000"/>
                </a:solidFill>
                <a:effectLst>
                  <a:outerShdw blurRad="38100" dist="19050" dir="2700000" algn="tl" rotWithShape="0">
                    <a:schemeClr val="dk1">
                      <a:alpha val="40000"/>
                    </a:schemeClr>
                  </a:outerShdw>
                </a:effectLst>
                <a:latin typeface="Open Sauce" panose="020B0604020202020204" charset="0"/>
              </a:rPr>
              <a:t>Abdullah </a:t>
            </a:r>
            <a:r>
              <a:rPr lang="en-US" sz="2800" b="1" i="1" dirty="0" err="1">
                <a:ln w="0"/>
                <a:solidFill>
                  <a:srgbClr val="C00000"/>
                </a:solidFill>
                <a:effectLst>
                  <a:outerShdw blurRad="38100" dist="19050" dir="2700000" algn="tl" rotWithShape="0">
                    <a:schemeClr val="dk1">
                      <a:alpha val="40000"/>
                    </a:schemeClr>
                  </a:outerShdw>
                </a:effectLst>
                <a:latin typeface="Open Sauce" panose="020B0604020202020204" charset="0"/>
              </a:rPr>
              <a:t>Etman</a:t>
            </a:r>
            <a:endParaRPr lang="en-US" sz="2800" b="1" i="1" dirty="0">
              <a:ln w="0"/>
              <a:solidFill>
                <a:srgbClr val="C00000"/>
              </a:solidFill>
              <a:effectLst>
                <a:outerShdw blurRad="38100" dist="19050" dir="2700000" algn="tl" rotWithShape="0">
                  <a:schemeClr val="dk1">
                    <a:alpha val="40000"/>
                  </a:schemeClr>
                </a:outerShdw>
              </a:effectLst>
              <a:latin typeface="Open Sauce" panose="020B0604020202020204" charset="0"/>
            </a:endParaRPr>
          </a:p>
          <a:p>
            <a:pPr algn="ctr">
              <a:lnSpc>
                <a:spcPct val="150000"/>
              </a:lnSpc>
            </a:pPr>
            <a:r>
              <a:rPr lang="en-US" sz="2800" b="1" i="1" dirty="0">
                <a:ln w="0"/>
                <a:solidFill>
                  <a:srgbClr val="C00000"/>
                </a:solidFill>
                <a:effectLst>
                  <a:outerShdw blurRad="38100" dist="19050" dir="2700000" algn="tl" rotWithShape="0">
                    <a:schemeClr val="dk1">
                      <a:alpha val="40000"/>
                    </a:schemeClr>
                  </a:outerShdw>
                </a:effectLst>
                <a:latin typeface="Open Sauce" panose="020B0604020202020204" charset="0"/>
              </a:rPr>
              <a:t>Anas Dorgham</a:t>
            </a:r>
            <a:endParaRPr lang="en-GB" sz="2800" b="1" i="1" dirty="0">
              <a:ln w="0"/>
              <a:solidFill>
                <a:srgbClr val="C00000"/>
              </a:solidFill>
              <a:effectLst>
                <a:outerShdw blurRad="38100" dist="19050" dir="2700000" algn="tl" rotWithShape="0">
                  <a:schemeClr val="dk1">
                    <a:alpha val="40000"/>
                  </a:schemeClr>
                </a:outerShdw>
              </a:effectLst>
              <a:latin typeface="Open Sauce" panose="020B0604020202020204"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randombar(horizontal)">
                                      <p:cBhvr>
                                        <p:cTn id="7"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6"/>
          <p:cNvSpPr/>
          <p:nvPr/>
        </p:nvSpPr>
        <p:spPr>
          <a:xfrm>
            <a:off x="8967348" y="-3152931"/>
            <a:ext cx="5077705" cy="5210331"/>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sz="1200"/>
          </a:p>
        </p:txBody>
      </p:sp>
      <p:sp>
        <p:nvSpPr>
          <p:cNvPr id="7" name="Freeform 7"/>
          <p:cNvSpPr/>
          <p:nvPr/>
        </p:nvSpPr>
        <p:spPr>
          <a:xfrm>
            <a:off x="-1900913" y="-2295064"/>
            <a:ext cx="4473288" cy="4590127"/>
          </a:xfrm>
          <a:custGeom>
            <a:avLst/>
            <a:gdLst/>
            <a:ahLst/>
            <a:cxnLst/>
            <a:rect l="l" t="t" r="r" b="b"/>
            <a:pathLst>
              <a:path w="6709932" h="6885191">
                <a:moveTo>
                  <a:pt x="0" y="0"/>
                </a:moveTo>
                <a:lnTo>
                  <a:pt x="6709932" y="0"/>
                </a:lnTo>
                <a:lnTo>
                  <a:pt x="6709932" y="6885192"/>
                </a:lnTo>
                <a:lnTo>
                  <a:pt x="0" y="68851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sz="1200"/>
          </a:p>
        </p:txBody>
      </p:sp>
      <p:grpSp>
        <p:nvGrpSpPr>
          <p:cNvPr id="8" name="Group 8"/>
          <p:cNvGrpSpPr/>
          <p:nvPr/>
        </p:nvGrpSpPr>
        <p:grpSpPr>
          <a:xfrm>
            <a:off x="4595650" y="2340261"/>
            <a:ext cx="6022954" cy="1872069"/>
            <a:chOff x="0" y="0"/>
            <a:chExt cx="1744696" cy="542290"/>
          </a:xfrm>
        </p:grpSpPr>
        <p:sp>
          <p:nvSpPr>
            <p:cNvPr id="9" name="Freeform 9"/>
            <p:cNvSpPr/>
            <p:nvPr/>
          </p:nvSpPr>
          <p:spPr>
            <a:xfrm>
              <a:off x="0" y="0"/>
              <a:ext cx="1744696" cy="542290"/>
            </a:xfrm>
            <a:custGeom>
              <a:avLst/>
              <a:gdLst/>
              <a:ahLst/>
              <a:cxnLst/>
              <a:rect l="l" t="t" r="r" b="b"/>
              <a:pathLst>
                <a:path w="1744696" h="542290">
                  <a:moveTo>
                    <a:pt x="0" y="0"/>
                  </a:moveTo>
                  <a:lnTo>
                    <a:pt x="1744696" y="0"/>
                  </a:lnTo>
                  <a:lnTo>
                    <a:pt x="1744696" y="542290"/>
                  </a:lnTo>
                  <a:lnTo>
                    <a:pt x="0" y="542290"/>
                  </a:lnTo>
                  <a:close/>
                </a:path>
              </a:pathLst>
            </a:custGeom>
            <a:solidFill>
              <a:srgbClr val="000000">
                <a:alpha val="0"/>
              </a:srgbClr>
            </a:solidFill>
            <a:ln w="38100" cap="sq">
              <a:solidFill>
                <a:srgbClr val="000000"/>
              </a:solidFill>
              <a:prstDash val="solid"/>
              <a:miter/>
            </a:ln>
          </p:spPr>
          <p:txBody>
            <a:bodyPr/>
            <a:lstStyle/>
            <a:p>
              <a:endParaRPr lang="en-GB" sz="1200"/>
            </a:p>
          </p:txBody>
        </p:sp>
        <p:sp>
          <p:nvSpPr>
            <p:cNvPr id="10" name="TextBox 10"/>
            <p:cNvSpPr txBox="1"/>
            <p:nvPr/>
          </p:nvSpPr>
          <p:spPr>
            <a:xfrm>
              <a:off x="0" y="-19050"/>
              <a:ext cx="1744696" cy="561340"/>
            </a:xfrm>
            <a:prstGeom prst="rect">
              <a:avLst/>
            </a:prstGeom>
          </p:spPr>
          <p:txBody>
            <a:bodyPr lIns="33867" tIns="33867" rIns="33867" bIns="33867" rtlCol="0" anchor="ctr"/>
            <a:lstStyle/>
            <a:p>
              <a:pPr algn="ctr">
                <a:lnSpc>
                  <a:spcPts val="1906"/>
                </a:lnSpc>
              </a:pPr>
              <a:endParaRPr sz="1200"/>
            </a:p>
          </p:txBody>
        </p:sp>
      </p:grpSp>
      <p:grpSp>
        <p:nvGrpSpPr>
          <p:cNvPr id="11" name="Group 11"/>
          <p:cNvGrpSpPr/>
          <p:nvPr/>
        </p:nvGrpSpPr>
        <p:grpSpPr>
          <a:xfrm>
            <a:off x="1452778" y="4381375"/>
            <a:ext cx="6022954" cy="1872069"/>
            <a:chOff x="0" y="0"/>
            <a:chExt cx="1744696" cy="542290"/>
          </a:xfrm>
        </p:grpSpPr>
        <p:sp>
          <p:nvSpPr>
            <p:cNvPr id="12" name="Freeform 12"/>
            <p:cNvSpPr/>
            <p:nvPr/>
          </p:nvSpPr>
          <p:spPr>
            <a:xfrm>
              <a:off x="0" y="0"/>
              <a:ext cx="1744696" cy="542290"/>
            </a:xfrm>
            <a:custGeom>
              <a:avLst/>
              <a:gdLst/>
              <a:ahLst/>
              <a:cxnLst/>
              <a:rect l="l" t="t" r="r" b="b"/>
              <a:pathLst>
                <a:path w="1744696" h="542290">
                  <a:moveTo>
                    <a:pt x="0" y="0"/>
                  </a:moveTo>
                  <a:lnTo>
                    <a:pt x="1744696" y="0"/>
                  </a:lnTo>
                  <a:lnTo>
                    <a:pt x="1744696" y="542290"/>
                  </a:lnTo>
                  <a:lnTo>
                    <a:pt x="0" y="542290"/>
                  </a:lnTo>
                  <a:close/>
                </a:path>
              </a:pathLst>
            </a:custGeom>
            <a:solidFill>
              <a:srgbClr val="000000">
                <a:alpha val="0"/>
              </a:srgbClr>
            </a:solidFill>
            <a:ln w="38100" cap="sq">
              <a:solidFill>
                <a:srgbClr val="000000"/>
              </a:solidFill>
              <a:prstDash val="solid"/>
              <a:miter/>
            </a:ln>
          </p:spPr>
          <p:txBody>
            <a:bodyPr/>
            <a:lstStyle/>
            <a:p>
              <a:endParaRPr lang="en-GB" sz="1200"/>
            </a:p>
          </p:txBody>
        </p:sp>
        <p:sp>
          <p:nvSpPr>
            <p:cNvPr id="13" name="TextBox 13"/>
            <p:cNvSpPr txBox="1"/>
            <p:nvPr/>
          </p:nvSpPr>
          <p:spPr>
            <a:xfrm>
              <a:off x="0" y="-19050"/>
              <a:ext cx="1744696" cy="561340"/>
            </a:xfrm>
            <a:prstGeom prst="rect">
              <a:avLst/>
            </a:prstGeom>
          </p:spPr>
          <p:txBody>
            <a:bodyPr lIns="33867" tIns="33867" rIns="33867" bIns="33867" rtlCol="0" anchor="ctr"/>
            <a:lstStyle/>
            <a:p>
              <a:pPr algn="ctr">
                <a:lnSpc>
                  <a:spcPts val="1906"/>
                </a:lnSpc>
              </a:pPr>
              <a:endParaRPr sz="1200"/>
            </a:p>
          </p:txBody>
        </p:sp>
      </p:grpSp>
      <p:sp>
        <p:nvSpPr>
          <p:cNvPr id="14" name="Freeform 14"/>
          <p:cNvSpPr/>
          <p:nvPr/>
        </p:nvSpPr>
        <p:spPr>
          <a:xfrm>
            <a:off x="1452777" y="2340261"/>
            <a:ext cx="2496092" cy="1872069"/>
          </a:xfrm>
          <a:custGeom>
            <a:avLst/>
            <a:gdLst/>
            <a:ahLst/>
            <a:cxnLst/>
            <a:rect l="l" t="t" r="r" b="b"/>
            <a:pathLst>
              <a:path w="3744138" h="2808103">
                <a:moveTo>
                  <a:pt x="0" y="0"/>
                </a:moveTo>
                <a:lnTo>
                  <a:pt x="3744138" y="0"/>
                </a:lnTo>
                <a:lnTo>
                  <a:pt x="3744138" y="2808104"/>
                </a:lnTo>
                <a:lnTo>
                  <a:pt x="0" y="2808104"/>
                </a:lnTo>
                <a:lnTo>
                  <a:pt x="0" y="0"/>
                </a:lnTo>
                <a:close/>
              </a:path>
            </a:pathLst>
          </a:custGeom>
          <a:blipFill>
            <a:blip r:embed="rId4"/>
            <a:stretch>
              <a:fillRect/>
            </a:stretch>
          </a:blipFill>
        </p:spPr>
        <p:txBody>
          <a:bodyPr/>
          <a:lstStyle/>
          <a:p>
            <a:endParaRPr lang="en-GB" sz="1200"/>
          </a:p>
        </p:txBody>
      </p:sp>
      <p:sp>
        <p:nvSpPr>
          <p:cNvPr id="15" name="Freeform 15"/>
          <p:cNvSpPr/>
          <p:nvPr/>
        </p:nvSpPr>
        <p:spPr>
          <a:xfrm>
            <a:off x="8122513" y="4381375"/>
            <a:ext cx="2496092" cy="1872069"/>
          </a:xfrm>
          <a:custGeom>
            <a:avLst/>
            <a:gdLst/>
            <a:ahLst/>
            <a:cxnLst/>
            <a:rect l="l" t="t" r="r" b="b"/>
            <a:pathLst>
              <a:path w="3744138" h="2808103">
                <a:moveTo>
                  <a:pt x="0" y="0"/>
                </a:moveTo>
                <a:lnTo>
                  <a:pt x="3744138" y="0"/>
                </a:lnTo>
                <a:lnTo>
                  <a:pt x="3744138" y="2808104"/>
                </a:lnTo>
                <a:lnTo>
                  <a:pt x="0" y="2808104"/>
                </a:lnTo>
                <a:lnTo>
                  <a:pt x="0" y="0"/>
                </a:lnTo>
                <a:close/>
              </a:path>
            </a:pathLst>
          </a:custGeom>
          <a:blipFill>
            <a:blip r:embed="rId5"/>
            <a:stretch>
              <a:fillRect/>
            </a:stretch>
          </a:blipFill>
        </p:spPr>
        <p:txBody>
          <a:bodyPr/>
          <a:lstStyle/>
          <a:p>
            <a:endParaRPr lang="en-GB" sz="1200"/>
          </a:p>
        </p:txBody>
      </p:sp>
      <p:sp>
        <p:nvSpPr>
          <p:cNvPr id="16" name="TextBox 16"/>
          <p:cNvSpPr txBox="1"/>
          <p:nvPr/>
        </p:nvSpPr>
        <p:spPr>
          <a:xfrm>
            <a:off x="2460654" y="821524"/>
            <a:ext cx="7270693" cy="872418"/>
          </a:xfrm>
          <a:prstGeom prst="rect">
            <a:avLst/>
          </a:prstGeom>
        </p:spPr>
        <p:txBody>
          <a:bodyPr lIns="0" tIns="0" rIns="0" bIns="0" rtlCol="0" anchor="t">
            <a:spAutoFit/>
          </a:bodyPr>
          <a:lstStyle/>
          <a:p>
            <a:pPr algn="ctr">
              <a:lnSpc>
                <a:spcPts val="7388"/>
              </a:lnSpc>
            </a:pPr>
            <a:r>
              <a:rPr lang="en-US" sz="5354" b="1" spc="524">
                <a:solidFill>
                  <a:srgbClr val="000000"/>
                </a:solidFill>
                <a:latin typeface="Oswald Bold"/>
                <a:ea typeface="Oswald Bold"/>
                <a:cs typeface="Oswald Bold"/>
                <a:sym typeface="Oswald Bold"/>
              </a:rPr>
              <a:t>METHODOLOGY</a:t>
            </a:r>
          </a:p>
        </p:txBody>
      </p:sp>
      <p:sp>
        <p:nvSpPr>
          <p:cNvPr id="17" name="TextBox 17"/>
          <p:cNvSpPr txBox="1"/>
          <p:nvPr/>
        </p:nvSpPr>
        <p:spPr>
          <a:xfrm>
            <a:off x="4816445" y="2511537"/>
            <a:ext cx="5933556" cy="683200"/>
          </a:xfrm>
          <a:prstGeom prst="rect">
            <a:avLst/>
          </a:prstGeom>
        </p:spPr>
        <p:txBody>
          <a:bodyPr lIns="0" tIns="0" rIns="0" bIns="0" rtlCol="0" anchor="t">
            <a:spAutoFit/>
          </a:bodyPr>
          <a:lstStyle/>
          <a:p>
            <a:pPr marL="285193" lvl="1" indent="-142596">
              <a:lnSpc>
                <a:spcPts val="1823"/>
              </a:lnSpc>
              <a:buFont typeface="Arial"/>
              <a:buChar char="•"/>
            </a:pPr>
            <a:r>
              <a:rPr lang="en-US" sz="1321" spc="129">
                <a:solidFill>
                  <a:srgbClr val="231F20"/>
                </a:solidFill>
                <a:latin typeface="DM Sans"/>
                <a:ea typeface="DM Sans"/>
                <a:cs typeface="DM Sans"/>
                <a:sym typeface="DM Sans"/>
              </a:rPr>
              <a:t>If the right side is blocked, the servo motor rotates the ultrasonic sensor to the left. If the left side is clear, the robot turns left and continues forward.</a:t>
            </a:r>
          </a:p>
        </p:txBody>
      </p:sp>
      <p:sp>
        <p:nvSpPr>
          <p:cNvPr id="18" name="TextBox 18"/>
          <p:cNvSpPr txBox="1"/>
          <p:nvPr/>
        </p:nvSpPr>
        <p:spPr>
          <a:xfrm>
            <a:off x="1673572" y="4552651"/>
            <a:ext cx="5674954" cy="914033"/>
          </a:xfrm>
          <a:prstGeom prst="rect">
            <a:avLst/>
          </a:prstGeom>
        </p:spPr>
        <p:txBody>
          <a:bodyPr lIns="0" tIns="0" rIns="0" bIns="0" rtlCol="0" anchor="t">
            <a:spAutoFit/>
          </a:bodyPr>
          <a:lstStyle/>
          <a:p>
            <a:pPr marL="285193" lvl="1" indent="-142596">
              <a:lnSpc>
                <a:spcPts val="1823"/>
              </a:lnSpc>
              <a:buFont typeface="Arial"/>
              <a:buChar char="•"/>
            </a:pPr>
            <a:r>
              <a:rPr lang="en-US" sz="1321" spc="129">
                <a:solidFill>
                  <a:srgbClr val="231F20"/>
                </a:solidFill>
                <a:latin typeface="DM Sans"/>
                <a:ea typeface="DM Sans"/>
                <a:cs typeface="DM Sans"/>
                <a:sym typeface="DM Sans"/>
              </a:rPr>
              <a:t>If both sides are blocked, the robot performs a 180-degree turn and proceeds on a new path. The servo motor then re-centers the ultrasonic sensor, and the process repeats.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5446244" y="-6843025"/>
            <a:ext cx="10561235" cy="10837089"/>
          </a:xfrm>
          <a:custGeom>
            <a:avLst/>
            <a:gdLst/>
            <a:ahLst/>
            <a:cxnLst/>
            <a:rect l="l" t="t" r="r" b="b"/>
            <a:pathLst>
              <a:path w="15841853" h="16255633">
                <a:moveTo>
                  <a:pt x="0" y="0"/>
                </a:moveTo>
                <a:lnTo>
                  <a:pt x="15841853" y="0"/>
                </a:lnTo>
                <a:lnTo>
                  <a:pt x="15841853" y="16255632"/>
                </a:lnTo>
                <a:lnTo>
                  <a:pt x="0" y="162556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sz="1200"/>
          </a:p>
        </p:txBody>
      </p:sp>
      <p:sp>
        <p:nvSpPr>
          <p:cNvPr id="3" name="TextBox 3"/>
          <p:cNvSpPr txBox="1"/>
          <p:nvPr/>
        </p:nvSpPr>
        <p:spPr>
          <a:xfrm>
            <a:off x="1813402" y="2020654"/>
            <a:ext cx="8038235" cy="1096710"/>
          </a:xfrm>
          <a:prstGeom prst="rect">
            <a:avLst/>
          </a:prstGeom>
        </p:spPr>
        <p:txBody>
          <a:bodyPr lIns="0" tIns="0" rIns="0" bIns="0" rtlCol="0" anchor="t">
            <a:spAutoFit/>
          </a:bodyPr>
          <a:lstStyle/>
          <a:p>
            <a:pPr>
              <a:lnSpc>
                <a:spcPts val="9299"/>
              </a:lnSpc>
            </a:pPr>
            <a:r>
              <a:rPr lang="en-US" sz="6738" b="1" spc="660">
                <a:solidFill>
                  <a:srgbClr val="040506"/>
                </a:solidFill>
                <a:latin typeface="Oswald Bold"/>
                <a:ea typeface="Oswald Bold"/>
                <a:cs typeface="Oswald Bold"/>
                <a:sym typeface="Oswald Bold"/>
              </a:rPr>
              <a:t>SCHEMATIC</a:t>
            </a:r>
          </a:p>
        </p:txBody>
      </p:sp>
      <p:sp>
        <p:nvSpPr>
          <p:cNvPr id="4" name="Freeform 4"/>
          <p:cNvSpPr/>
          <p:nvPr/>
        </p:nvSpPr>
        <p:spPr>
          <a:xfrm>
            <a:off x="8964863" y="-2562132"/>
            <a:ext cx="10561235" cy="10837089"/>
          </a:xfrm>
          <a:custGeom>
            <a:avLst/>
            <a:gdLst/>
            <a:ahLst/>
            <a:cxnLst/>
            <a:rect l="l" t="t" r="r" b="b"/>
            <a:pathLst>
              <a:path w="15841853" h="16255633">
                <a:moveTo>
                  <a:pt x="0" y="0"/>
                </a:moveTo>
                <a:lnTo>
                  <a:pt x="15841853" y="0"/>
                </a:lnTo>
                <a:lnTo>
                  <a:pt x="15841853" y="16255632"/>
                </a:lnTo>
                <a:lnTo>
                  <a:pt x="0" y="162556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sz="1200"/>
          </a:p>
        </p:txBody>
      </p:sp>
      <p:sp>
        <p:nvSpPr>
          <p:cNvPr id="5" name="TextBox 5"/>
          <p:cNvSpPr txBox="1"/>
          <p:nvPr/>
        </p:nvSpPr>
        <p:spPr>
          <a:xfrm>
            <a:off x="1813401" y="3270565"/>
            <a:ext cx="7300804" cy="1022972"/>
          </a:xfrm>
          <a:prstGeom prst="rect">
            <a:avLst/>
          </a:prstGeom>
        </p:spPr>
        <p:txBody>
          <a:bodyPr lIns="0" tIns="0" rIns="0" bIns="0" rtlCol="0" anchor="t">
            <a:spAutoFit/>
          </a:bodyPr>
          <a:lstStyle/>
          <a:p>
            <a:pPr>
              <a:lnSpc>
                <a:spcPts val="2666"/>
              </a:lnSpc>
            </a:pPr>
            <a:r>
              <a:rPr lang="en-US" sz="1932" spc="189">
                <a:solidFill>
                  <a:srgbClr val="000000"/>
                </a:solidFill>
                <a:latin typeface="DM Sans"/>
                <a:ea typeface="DM Sans"/>
                <a:cs typeface="DM Sans"/>
                <a:sym typeface="DM Sans"/>
              </a:rPr>
              <a:t>The next slide shows the circuit schematic, demonstrating how to build the circuit from scratch, even without a kit.</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p:nvPr/>
        </p:nvSpPr>
        <p:spPr>
          <a:xfrm rot="2035253">
            <a:off x="10627803" y="4140813"/>
            <a:ext cx="5223385" cy="7292683"/>
          </a:xfrm>
          <a:custGeom>
            <a:avLst/>
            <a:gdLst/>
            <a:ahLst/>
            <a:cxnLst/>
            <a:rect l="l" t="t" r="r" b="b"/>
            <a:pathLst>
              <a:path w="7835077" h="10939025">
                <a:moveTo>
                  <a:pt x="0" y="0"/>
                </a:moveTo>
                <a:lnTo>
                  <a:pt x="7835077" y="0"/>
                </a:lnTo>
                <a:lnTo>
                  <a:pt x="7835077" y="10939025"/>
                </a:lnTo>
                <a:lnTo>
                  <a:pt x="0" y="1093902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sz="1200"/>
          </a:p>
        </p:txBody>
      </p:sp>
      <p:sp>
        <p:nvSpPr>
          <p:cNvPr id="4" name="Freeform 4"/>
          <p:cNvSpPr/>
          <p:nvPr/>
        </p:nvSpPr>
        <p:spPr>
          <a:xfrm rot="-10799999">
            <a:off x="-2611692" y="-5654163"/>
            <a:ext cx="5223385" cy="7292683"/>
          </a:xfrm>
          <a:custGeom>
            <a:avLst/>
            <a:gdLst/>
            <a:ahLst/>
            <a:cxnLst/>
            <a:rect l="l" t="t" r="r" b="b"/>
            <a:pathLst>
              <a:path w="7835077" h="10939025">
                <a:moveTo>
                  <a:pt x="0" y="0"/>
                </a:moveTo>
                <a:lnTo>
                  <a:pt x="7835076" y="0"/>
                </a:lnTo>
                <a:lnTo>
                  <a:pt x="7835076" y="10939025"/>
                </a:lnTo>
                <a:lnTo>
                  <a:pt x="0" y="1093902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sz="1200"/>
          </a:p>
        </p:txBody>
      </p:sp>
      <p:sp>
        <p:nvSpPr>
          <p:cNvPr id="5" name="Freeform 5"/>
          <p:cNvSpPr/>
          <p:nvPr/>
        </p:nvSpPr>
        <p:spPr>
          <a:xfrm>
            <a:off x="2057253" y="308150"/>
            <a:ext cx="8077494" cy="6241700"/>
          </a:xfrm>
          <a:custGeom>
            <a:avLst/>
            <a:gdLst/>
            <a:ahLst/>
            <a:cxnLst/>
            <a:rect l="l" t="t" r="r" b="b"/>
            <a:pathLst>
              <a:path w="12116241" h="9362550">
                <a:moveTo>
                  <a:pt x="0" y="0"/>
                </a:moveTo>
                <a:lnTo>
                  <a:pt x="12116242" y="0"/>
                </a:lnTo>
                <a:lnTo>
                  <a:pt x="12116242" y="9362550"/>
                </a:lnTo>
                <a:lnTo>
                  <a:pt x="0" y="9362550"/>
                </a:lnTo>
                <a:lnTo>
                  <a:pt x="0" y="0"/>
                </a:lnTo>
                <a:close/>
              </a:path>
            </a:pathLst>
          </a:custGeom>
          <a:blipFill>
            <a:blip r:embed="rId4"/>
            <a:stretch>
              <a:fillRect/>
            </a:stretch>
          </a:blipFill>
        </p:spPr>
        <p:txBody>
          <a:bodyPr/>
          <a:lstStyle/>
          <a:p>
            <a:endParaRPr lang="en-GB" sz="12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p:nvPr/>
        </p:nvSpPr>
        <p:spPr>
          <a:xfrm rot="3407869">
            <a:off x="8034777" y="-2810171"/>
            <a:ext cx="8314447" cy="3567653"/>
          </a:xfrm>
          <a:custGeom>
            <a:avLst/>
            <a:gdLst/>
            <a:ahLst/>
            <a:cxnLst/>
            <a:rect l="l" t="t" r="r" b="b"/>
            <a:pathLst>
              <a:path w="12471670" h="5351480">
                <a:moveTo>
                  <a:pt x="0" y="0"/>
                </a:moveTo>
                <a:lnTo>
                  <a:pt x="12471670" y="0"/>
                </a:lnTo>
                <a:lnTo>
                  <a:pt x="12471670" y="5351480"/>
                </a:lnTo>
                <a:lnTo>
                  <a:pt x="0" y="535148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sz="1200"/>
          </a:p>
        </p:txBody>
      </p:sp>
      <p:sp>
        <p:nvSpPr>
          <p:cNvPr id="4" name="Freeform 4"/>
          <p:cNvSpPr/>
          <p:nvPr/>
        </p:nvSpPr>
        <p:spPr>
          <a:xfrm rot="3407869">
            <a:off x="-3131298" y="6766972"/>
            <a:ext cx="8314447" cy="3567653"/>
          </a:xfrm>
          <a:custGeom>
            <a:avLst/>
            <a:gdLst/>
            <a:ahLst/>
            <a:cxnLst/>
            <a:rect l="l" t="t" r="r" b="b"/>
            <a:pathLst>
              <a:path w="12471670" h="5351480">
                <a:moveTo>
                  <a:pt x="0" y="0"/>
                </a:moveTo>
                <a:lnTo>
                  <a:pt x="12471670" y="0"/>
                </a:lnTo>
                <a:lnTo>
                  <a:pt x="12471670" y="5351480"/>
                </a:lnTo>
                <a:lnTo>
                  <a:pt x="0" y="535148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sz="1200"/>
          </a:p>
        </p:txBody>
      </p:sp>
      <p:sp>
        <p:nvSpPr>
          <p:cNvPr id="5" name="Freeform 5"/>
          <p:cNvSpPr/>
          <p:nvPr/>
        </p:nvSpPr>
        <p:spPr>
          <a:xfrm>
            <a:off x="2217386" y="1104233"/>
            <a:ext cx="7757229" cy="4649534"/>
          </a:xfrm>
          <a:custGeom>
            <a:avLst/>
            <a:gdLst/>
            <a:ahLst/>
            <a:cxnLst/>
            <a:rect l="l" t="t" r="r" b="b"/>
            <a:pathLst>
              <a:path w="11635844" h="6974301">
                <a:moveTo>
                  <a:pt x="0" y="0"/>
                </a:moveTo>
                <a:lnTo>
                  <a:pt x="11635844" y="0"/>
                </a:lnTo>
                <a:lnTo>
                  <a:pt x="11635844" y="6974302"/>
                </a:lnTo>
                <a:lnTo>
                  <a:pt x="0" y="6974302"/>
                </a:lnTo>
                <a:lnTo>
                  <a:pt x="0" y="0"/>
                </a:lnTo>
                <a:close/>
              </a:path>
            </a:pathLst>
          </a:custGeom>
          <a:blipFill>
            <a:blip r:embed="rId4"/>
            <a:stretch>
              <a:fillRect/>
            </a:stretch>
          </a:blipFill>
        </p:spPr>
        <p:txBody>
          <a:bodyPr/>
          <a:lstStyle/>
          <a:p>
            <a:endParaRPr lang="en-GB" sz="1200"/>
          </a:p>
        </p:txBody>
      </p:sp>
      <p:sp>
        <p:nvSpPr>
          <p:cNvPr id="6" name="TextBox 6"/>
          <p:cNvSpPr txBox="1"/>
          <p:nvPr/>
        </p:nvSpPr>
        <p:spPr>
          <a:xfrm>
            <a:off x="2217385" y="628650"/>
            <a:ext cx="3271732" cy="321883"/>
          </a:xfrm>
          <a:prstGeom prst="rect">
            <a:avLst/>
          </a:prstGeom>
        </p:spPr>
        <p:txBody>
          <a:bodyPr lIns="0" tIns="0" rIns="0" bIns="0" rtlCol="0" anchor="t">
            <a:spAutoFit/>
          </a:bodyPr>
          <a:lstStyle/>
          <a:p>
            <a:pPr algn="ctr">
              <a:lnSpc>
                <a:spcPts val="2753"/>
              </a:lnSpc>
              <a:spcBef>
                <a:spcPct val="0"/>
              </a:spcBef>
            </a:pPr>
            <a:r>
              <a:rPr lang="en-US" sz="1799">
                <a:solidFill>
                  <a:srgbClr val="000000"/>
                </a:solidFill>
                <a:latin typeface="Open Sauce"/>
                <a:ea typeface="Open Sauce"/>
                <a:cs typeface="Open Sauce"/>
                <a:sym typeface="Open Sauce"/>
              </a:rPr>
              <a:t>Here is the circuit in SimulIDE: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p:nvPr/>
        </p:nvSpPr>
        <p:spPr>
          <a:xfrm rot="887923">
            <a:off x="8983889" y="-5858200"/>
            <a:ext cx="9318153" cy="9561538"/>
          </a:xfrm>
          <a:custGeom>
            <a:avLst/>
            <a:gdLst/>
            <a:ahLst/>
            <a:cxnLst/>
            <a:rect l="l" t="t" r="r" b="b"/>
            <a:pathLst>
              <a:path w="13977230" h="14342307">
                <a:moveTo>
                  <a:pt x="0" y="0"/>
                </a:moveTo>
                <a:lnTo>
                  <a:pt x="13977230" y="0"/>
                </a:lnTo>
                <a:lnTo>
                  <a:pt x="13977230" y="14342307"/>
                </a:lnTo>
                <a:lnTo>
                  <a:pt x="0" y="1434230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sz="1200"/>
          </a:p>
        </p:txBody>
      </p:sp>
      <p:sp>
        <p:nvSpPr>
          <p:cNvPr id="4" name="Freeform 4"/>
          <p:cNvSpPr/>
          <p:nvPr/>
        </p:nvSpPr>
        <p:spPr>
          <a:xfrm rot="1833559">
            <a:off x="1012046" y="2710641"/>
            <a:ext cx="1791816" cy="506188"/>
          </a:xfrm>
          <a:custGeom>
            <a:avLst/>
            <a:gdLst/>
            <a:ahLst/>
            <a:cxnLst/>
            <a:rect l="l" t="t" r="r" b="b"/>
            <a:pathLst>
              <a:path w="2687724" h="759282">
                <a:moveTo>
                  <a:pt x="0" y="0"/>
                </a:moveTo>
                <a:lnTo>
                  <a:pt x="2687724" y="0"/>
                </a:lnTo>
                <a:lnTo>
                  <a:pt x="2687724" y="759282"/>
                </a:lnTo>
                <a:lnTo>
                  <a:pt x="0" y="7592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GB" sz="1200"/>
          </a:p>
        </p:txBody>
      </p:sp>
      <p:sp>
        <p:nvSpPr>
          <p:cNvPr id="5" name="TextBox 5"/>
          <p:cNvSpPr txBox="1"/>
          <p:nvPr/>
        </p:nvSpPr>
        <p:spPr>
          <a:xfrm>
            <a:off x="1025925" y="796908"/>
            <a:ext cx="6756884" cy="1025474"/>
          </a:xfrm>
          <a:prstGeom prst="rect">
            <a:avLst/>
          </a:prstGeom>
        </p:spPr>
        <p:txBody>
          <a:bodyPr lIns="0" tIns="0" rIns="0" bIns="0" rtlCol="0" anchor="t">
            <a:spAutoFit/>
          </a:bodyPr>
          <a:lstStyle/>
          <a:p>
            <a:pPr algn="ctr">
              <a:lnSpc>
                <a:spcPts val="8677"/>
              </a:lnSpc>
              <a:spcBef>
                <a:spcPct val="0"/>
              </a:spcBef>
            </a:pPr>
            <a:r>
              <a:rPr lang="en-US" sz="6288" b="1" spc="616">
                <a:solidFill>
                  <a:srgbClr val="231F20"/>
                </a:solidFill>
                <a:latin typeface="Oswald Bold"/>
                <a:ea typeface="Oswald Bold"/>
                <a:cs typeface="Oswald Bold"/>
                <a:sym typeface="Oswald Bold"/>
              </a:rPr>
              <a:t>CODE &amp; DRIVERS</a:t>
            </a:r>
          </a:p>
        </p:txBody>
      </p:sp>
      <p:grpSp>
        <p:nvGrpSpPr>
          <p:cNvPr id="6" name="Group 6"/>
          <p:cNvGrpSpPr/>
          <p:nvPr/>
        </p:nvGrpSpPr>
        <p:grpSpPr>
          <a:xfrm>
            <a:off x="2961811" y="3146630"/>
            <a:ext cx="6268379" cy="560470"/>
            <a:chOff x="0" y="0"/>
            <a:chExt cx="12536757" cy="1120940"/>
          </a:xfrm>
        </p:grpSpPr>
        <p:grpSp>
          <p:nvGrpSpPr>
            <p:cNvPr id="7" name="Group 7"/>
            <p:cNvGrpSpPr/>
            <p:nvPr/>
          </p:nvGrpSpPr>
          <p:grpSpPr>
            <a:xfrm>
              <a:off x="0" y="0"/>
              <a:ext cx="12536757" cy="1120940"/>
              <a:chOff x="0" y="0"/>
              <a:chExt cx="3448687" cy="308355"/>
            </a:xfrm>
          </p:grpSpPr>
          <p:sp>
            <p:nvSpPr>
              <p:cNvPr id="8" name="Freeform 8"/>
              <p:cNvSpPr/>
              <p:nvPr/>
            </p:nvSpPr>
            <p:spPr>
              <a:xfrm>
                <a:off x="0" y="0"/>
                <a:ext cx="3448687" cy="308355"/>
              </a:xfrm>
              <a:custGeom>
                <a:avLst/>
                <a:gdLst/>
                <a:ahLst/>
                <a:cxnLst/>
                <a:rect l="l" t="t" r="r" b="b"/>
                <a:pathLst>
                  <a:path w="3448687" h="308355">
                    <a:moveTo>
                      <a:pt x="25525" y="0"/>
                    </a:moveTo>
                    <a:lnTo>
                      <a:pt x="3423162" y="0"/>
                    </a:lnTo>
                    <a:cubicBezTo>
                      <a:pt x="3429932" y="0"/>
                      <a:pt x="3436424" y="2689"/>
                      <a:pt x="3441211" y="7476"/>
                    </a:cubicBezTo>
                    <a:cubicBezTo>
                      <a:pt x="3445998" y="12263"/>
                      <a:pt x="3448687" y="18755"/>
                      <a:pt x="3448687" y="25525"/>
                    </a:cubicBezTo>
                    <a:lnTo>
                      <a:pt x="3448687" y="282830"/>
                    </a:lnTo>
                    <a:cubicBezTo>
                      <a:pt x="3448687" y="289600"/>
                      <a:pt x="3445998" y="296092"/>
                      <a:pt x="3441211" y="300879"/>
                    </a:cubicBezTo>
                    <a:cubicBezTo>
                      <a:pt x="3436424" y="305666"/>
                      <a:pt x="3429932" y="308355"/>
                      <a:pt x="3423162" y="308355"/>
                    </a:cubicBezTo>
                    <a:lnTo>
                      <a:pt x="25525" y="308355"/>
                    </a:lnTo>
                    <a:cubicBezTo>
                      <a:pt x="18755" y="308355"/>
                      <a:pt x="12263" y="305666"/>
                      <a:pt x="7476" y="300879"/>
                    </a:cubicBezTo>
                    <a:cubicBezTo>
                      <a:pt x="2689" y="296092"/>
                      <a:pt x="0" y="289600"/>
                      <a:pt x="0" y="282830"/>
                    </a:cubicBezTo>
                    <a:lnTo>
                      <a:pt x="0" y="25525"/>
                    </a:lnTo>
                    <a:cubicBezTo>
                      <a:pt x="0" y="18755"/>
                      <a:pt x="2689" y="12263"/>
                      <a:pt x="7476" y="7476"/>
                    </a:cubicBezTo>
                    <a:cubicBezTo>
                      <a:pt x="12263" y="2689"/>
                      <a:pt x="18755" y="0"/>
                      <a:pt x="25525" y="0"/>
                    </a:cubicBezTo>
                    <a:close/>
                  </a:path>
                </a:pathLst>
              </a:custGeom>
              <a:solidFill>
                <a:srgbClr val="FFFFFF">
                  <a:alpha val="98824"/>
                </a:srgbClr>
              </a:solidFill>
            </p:spPr>
            <p:txBody>
              <a:bodyPr/>
              <a:lstStyle/>
              <a:p>
                <a:endParaRPr lang="en-GB" sz="1200"/>
              </a:p>
            </p:txBody>
          </p:sp>
          <p:sp>
            <p:nvSpPr>
              <p:cNvPr id="9" name="TextBox 9"/>
              <p:cNvSpPr txBox="1"/>
              <p:nvPr/>
            </p:nvSpPr>
            <p:spPr>
              <a:xfrm>
                <a:off x="0" y="-19050"/>
                <a:ext cx="3448687" cy="327405"/>
              </a:xfrm>
              <a:prstGeom prst="rect">
                <a:avLst/>
              </a:prstGeom>
            </p:spPr>
            <p:txBody>
              <a:bodyPr lIns="33867" tIns="33867" rIns="33867" bIns="33867" rtlCol="0" anchor="ctr"/>
              <a:lstStyle/>
              <a:p>
                <a:pPr algn="ctr">
                  <a:lnSpc>
                    <a:spcPts val="1906"/>
                  </a:lnSpc>
                </a:pPr>
                <a:r>
                  <a:rPr lang="en-US" sz="1466">
                    <a:solidFill>
                      <a:srgbClr val="FFFFFF">
                        <a:alpha val="98824"/>
                      </a:srgbClr>
                    </a:solidFill>
                    <a:latin typeface="Open Sauce"/>
                    <a:ea typeface="Open Sauce"/>
                    <a:cs typeface="Open Sauce"/>
                    <a:sym typeface="Open Sauce"/>
                  </a:rPr>
                  <a:t>few</a:t>
                </a:r>
              </a:p>
            </p:txBody>
          </p:sp>
        </p:grpSp>
        <p:sp>
          <p:nvSpPr>
            <p:cNvPr id="10" name="TextBox 10"/>
            <p:cNvSpPr txBox="1"/>
            <p:nvPr/>
          </p:nvSpPr>
          <p:spPr>
            <a:xfrm>
              <a:off x="1307072" y="205724"/>
              <a:ext cx="9640293" cy="589264"/>
            </a:xfrm>
            <a:prstGeom prst="rect">
              <a:avLst/>
            </a:prstGeom>
          </p:spPr>
          <p:txBody>
            <a:bodyPr lIns="0" tIns="0" rIns="0" bIns="0" rtlCol="0" anchor="t">
              <a:spAutoFit/>
            </a:bodyPr>
            <a:lstStyle/>
            <a:p>
              <a:pPr algn="ctr">
                <a:lnSpc>
                  <a:spcPts val="2491"/>
                </a:lnSpc>
                <a:spcBef>
                  <a:spcPct val="0"/>
                </a:spcBef>
              </a:pPr>
              <a:r>
                <a:rPr lang="en-US" sz="1805" u="sng" spc="177">
                  <a:solidFill>
                    <a:srgbClr val="5271FF"/>
                  </a:solidFill>
                  <a:latin typeface="Oswald"/>
                  <a:ea typeface="Oswald"/>
                  <a:cs typeface="Oswald"/>
                  <a:sym typeface="Oswald"/>
                  <a:hlinkClick r:id="rId6" tooltip="https://github.com/AnasDorgham11/Emb-Alex-41-Obstacle-Avoiding-Robot"/>
                </a:rPr>
                <a:t>EMB-ALEX-41-OBSTACLE-AVOIDING-ROBOT</a:t>
              </a:r>
            </a:p>
          </p:txBody>
        </p:sp>
      </p:grpSp>
      <p:sp>
        <p:nvSpPr>
          <p:cNvPr id="11" name="TextBox 11"/>
          <p:cNvSpPr txBox="1"/>
          <p:nvPr/>
        </p:nvSpPr>
        <p:spPr>
          <a:xfrm>
            <a:off x="1224191" y="1896050"/>
            <a:ext cx="7838848" cy="617798"/>
          </a:xfrm>
          <a:prstGeom prst="rect">
            <a:avLst/>
          </a:prstGeom>
        </p:spPr>
        <p:txBody>
          <a:bodyPr lIns="0" tIns="0" rIns="0" bIns="0" rtlCol="0" anchor="t">
            <a:spAutoFit/>
          </a:bodyPr>
          <a:lstStyle/>
          <a:p>
            <a:pPr>
              <a:lnSpc>
                <a:spcPts val="2507"/>
              </a:lnSpc>
            </a:pPr>
            <a:r>
              <a:rPr lang="en-US" sz="1791">
                <a:solidFill>
                  <a:srgbClr val="100F0D"/>
                </a:solidFill>
                <a:latin typeface="Montserrat Light"/>
                <a:ea typeface="Montserrat Light"/>
                <a:cs typeface="Montserrat Light"/>
                <a:sym typeface="Montserrat Light"/>
              </a:rPr>
              <a:t>The main code and drivers are uploaded into this repository:</a:t>
            </a:r>
          </a:p>
          <a:p>
            <a:pPr>
              <a:lnSpc>
                <a:spcPts val="2507"/>
              </a:lnSpc>
            </a:pPr>
            <a:endParaRPr lang="en-US" sz="1791">
              <a:solidFill>
                <a:srgbClr val="100F0D"/>
              </a:solidFill>
              <a:latin typeface="Montserrat Light"/>
              <a:ea typeface="Montserrat Light"/>
              <a:cs typeface="Montserrat Light"/>
              <a:sym typeface="Montserrat Light"/>
            </a:endParaRPr>
          </a:p>
        </p:txBody>
      </p:sp>
      <p:sp>
        <p:nvSpPr>
          <p:cNvPr id="12" name="Freeform 12"/>
          <p:cNvSpPr/>
          <p:nvPr/>
        </p:nvSpPr>
        <p:spPr>
          <a:xfrm rot="887923">
            <a:off x="-3973277" y="3321748"/>
            <a:ext cx="9318153" cy="9561538"/>
          </a:xfrm>
          <a:custGeom>
            <a:avLst/>
            <a:gdLst/>
            <a:ahLst/>
            <a:cxnLst/>
            <a:rect l="l" t="t" r="r" b="b"/>
            <a:pathLst>
              <a:path w="13977230" h="14342307">
                <a:moveTo>
                  <a:pt x="0" y="0"/>
                </a:moveTo>
                <a:lnTo>
                  <a:pt x="13977230" y="0"/>
                </a:lnTo>
                <a:lnTo>
                  <a:pt x="13977230" y="14342307"/>
                </a:lnTo>
                <a:lnTo>
                  <a:pt x="0" y="1434230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sz="12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887923">
            <a:off x="-1788809" y="5029202"/>
            <a:ext cx="9318153" cy="9561538"/>
          </a:xfrm>
          <a:custGeom>
            <a:avLst/>
            <a:gdLst/>
            <a:ahLst/>
            <a:cxnLst/>
            <a:rect l="l" t="t" r="r" b="b"/>
            <a:pathLst>
              <a:path w="13977230" h="14342307">
                <a:moveTo>
                  <a:pt x="0" y="0"/>
                </a:moveTo>
                <a:lnTo>
                  <a:pt x="13977230" y="0"/>
                </a:lnTo>
                <a:lnTo>
                  <a:pt x="13977230" y="14342307"/>
                </a:lnTo>
                <a:lnTo>
                  <a:pt x="0" y="1434230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sz="1200"/>
          </a:p>
        </p:txBody>
      </p:sp>
      <p:sp>
        <p:nvSpPr>
          <p:cNvPr id="3" name="Freeform 3"/>
          <p:cNvSpPr/>
          <p:nvPr/>
        </p:nvSpPr>
        <p:spPr>
          <a:xfrm rot="887923">
            <a:off x="8051293" y="-2236522"/>
            <a:ext cx="4688387" cy="4810845"/>
          </a:xfrm>
          <a:custGeom>
            <a:avLst/>
            <a:gdLst/>
            <a:ahLst/>
            <a:cxnLst/>
            <a:rect l="l" t="t" r="r" b="b"/>
            <a:pathLst>
              <a:path w="7032580" h="7216267">
                <a:moveTo>
                  <a:pt x="0" y="0"/>
                </a:moveTo>
                <a:lnTo>
                  <a:pt x="7032580" y="0"/>
                </a:lnTo>
                <a:lnTo>
                  <a:pt x="7032580" y="7216267"/>
                </a:lnTo>
                <a:lnTo>
                  <a:pt x="0" y="721626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sz="1200"/>
          </a:p>
        </p:txBody>
      </p:sp>
      <p:sp>
        <p:nvSpPr>
          <p:cNvPr id="4" name="TextBox 4"/>
          <p:cNvSpPr txBox="1"/>
          <p:nvPr/>
        </p:nvSpPr>
        <p:spPr>
          <a:xfrm>
            <a:off x="1574245" y="805011"/>
            <a:ext cx="6358009" cy="1025474"/>
          </a:xfrm>
          <a:prstGeom prst="rect">
            <a:avLst/>
          </a:prstGeom>
        </p:spPr>
        <p:txBody>
          <a:bodyPr lIns="0" tIns="0" rIns="0" bIns="0" rtlCol="0" anchor="t">
            <a:spAutoFit/>
          </a:bodyPr>
          <a:lstStyle/>
          <a:p>
            <a:pPr>
              <a:lnSpc>
                <a:spcPts val="8677"/>
              </a:lnSpc>
              <a:spcBef>
                <a:spcPct val="0"/>
              </a:spcBef>
            </a:pPr>
            <a:r>
              <a:rPr lang="en-US" sz="6288" b="1" spc="616" dirty="0">
                <a:solidFill>
                  <a:srgbClr val="231F20"/>
                </a:solidFill>
                <a:latin typeface="Oswald Bold"/>
                <a:ea typeface="Oswald Bold"/>
                <a:cs typeface="Oswald Bold"/>
                <a:sym typeface="Oswald Bold"/>
              </a:rPr>
              <a:t>TESTING</a:t>
            </a:r>
          </a:p>
        </p:txBody>
      </p:sp>
      <p:grpSp>
        <p:nvGrpSpPr>
          <p:cNvPr id="5" name="Group 5"/>
          <p:cNvGrpSpPr/>
          <p:nvPr/>
        </p:nvGrpSpPr>
        <p:grpSpPr>
          <a:xfrm>
            <a:off x="10888780" y="5379627"/>
            <a:ext cx="1396463" cy="1585147"/>
            <a:chOff x="0" y="0"/>
            <a:chExt cx="551689" cy="626231"/>
          </a:xfrm>
        </p:grpSpPr>
        <p:sp>
          <p:nvSpPr>
            <p:cNvPr id="6" name="Freeform 6"/>
            <p:cNvSpPr/>
            <p:nvPr/>
          </p:nvSpPr>
          <p:spPr>
            <a:xfrm>
              <a:off x="0" y="0"/>
              <a:ext cx="551689" cy="626231"/>
            </a:xfrm>
            <a:custGeom>
              <a:avLst/>
              <a:gdLst/>
              <a:ahLst/>
              <a:cxnLst/>
              <a:rect l="l" t="t" r="r" b="b"/>
              <a:pathLst>
                <a:path w="551689" h="626231">
                  <a:moveTo>
                    <a:pt x="0" y="0"/>
                  </a:moveTo>
                  <a:lnTo>
                    <a:pt x="551689" y="0"/>
                  </a:lnTo>
                  <a:lnTo>
                    <a:pt x="551689" y="626231"/>
                  </a:lnTo>
                  <a:lnTo>
                    <a:pt x="0" y="626231"/>
                  </a:lnTo>
                  <a:close/>
                </a:path>
              </a:pathLst>
            </a:custGeom>
            <a:solidFill>
              <a:srgbClr val="6A2020"/>
            </a:solidFill>
          </p:spPr>
          <p:txBody>
            <a:bodyPr/>
            <a:lstStyle/>
            <a:p>
              <a:endParaRPr lang="en-GB" sz="1200"/>
            </a:p>
          </p:txBody>
        </p:sp>
        <p:sp>
          <p:nvSpPr>
            <p:cNvPr id="7" name="TextBox 7"/>
            <p:cNvSpPr txBox="1"/>
            <p:nvPr/>
          </p:nvSpPr>
          <p:spPr>
            <a:xfrm>
              <a:off x="0" y="-19050"/>
              <a:ext cx="551689" cy="645281"/>
            </a:xfrm>
            <a:prstGeom prst="rect">
              <a:avLst/>
            </a:prstGeom>
          </p:spPr>
          <p:txBody>
            <a:bodyPr lIns="33867" tIns="33867" rIns="33867" bIns="33867" rtlCol="0" anchor="ctr"/>
            <a:lstStyle/>
            <a:p>
              <a:pPr algn="ctr">
                <a:lnSpc>
                  <a:spcPts val="1906"/>
                </a:lnSpc>
              </a:pPr>
              <a:endParaRPr sz="1200"/>
            </a:p>
          </p:txBody>
        </p:sp>
      </p:grpSp>
      <p:grpSp>
        <p:nvGrpSpPr>
          <p:cNvPr id="8" name="Group 8"/>
          <p:cNvGrpSpPr/>
          <p:nvPr/>
        </p:nvGrpSpPr>
        <p:grpSpPr>
          <a:xfrm>
            <a:off x="-149612" y="-899347"/>
            <a:ext cx="1396463" cy="1585147"/>
            <a:chOff x="0" y="0"/>
            <a:chExt cx="551689" cy="626231"/>
          </a:xfrm>
        </p:grpSpPr>
        <p:sp>
          <p:nvSpPr>
            <p:cNvPr id="9" name="Freeform 9"/>
            <p:cNvSpPr/>
            <p:nvPr/>
          </p:nvSpPr>
          <p:spPr>
            <a:xfrm>
              <a:off x="0" y="0"/>
              <a:ext cx="551689" cy="626231"/>
            </a:xfrm>
            <a:custGeom>
              <a:avLst/>
              <a:gdLst/>
              <a:ahLst/>
              <a:cxnLst/>
              <a:rect l="l" t="t" r="r" b="b"/>
              <a:pathLst>
                <a:path w="551689" h="626231">
                  <a:moveTo>
                    <a:pt x="0" y="0"/>
                  </a:moveTo>
                  <a:lnTo>
                    <a:pt x="551689" y="0"/>
                  </a:lnTo>
                  <a:lnTo>
                    <a:pt x="551689" y="626231"/>
                  </a:lnTo>
                  <a:lnTo>
                    <a:pt x="0" y="626231"/>
                  </a:lnTo>
                  <a:close/>
                </a:path>
              </a:pathLst>
            </a:custGeom>
            <a:solidFill>
              <a:srgbClr val="6A2020"/>
            </a:solidFill>
          </p:spPr>
          <p:txBody>
            <a:bodyPr/>
            <a:lstStyle/>
            <a:p>
              <a:endParaRPr lang="en-GB" sz="1200"/>
            </a:p>
          </p:txBody>
        </p:sp>
        <p:sp>
          <p:nvSpPr>
            <p:cNvPr id="10" name="TextBox 10"/>
            <p:cNvSpPr txBox="1"/>
            <p:nvPr/>
          </p:nvSpPr>
          <p:spPr>
            <a:xfrm>
              <a:off x="0" y="-19050"/>
              <a:ext cx="551689" cy="645281"/>
            </a:xfrm>
            <a:prstGeom prst="rect">
              <a:avLst/>
            </a:prstGeom>
          </p:spPr>
          <p:txBody>
            <a:bodyPr lIns="33867" tIns="33867" rIns="33867" bIns="33867" rtlCol="0" anchor="ctr"/>
            <a:lstStyle/>
            <a:p>
              <a:pPr algn="ctr">
                <a:lnSpc>
                  <a:spcPts val="1906"/>
                </a:lnSpc>
              </a:pPr>
              <a:endParaRPr sz="1200"/>
            </a:p>
          </p:txBody>
        </p:sp>
      </p:grpSp>
      <p:sp>
        <p:nvSpPr>
          <p:cNvPr id="11" name="TextBox 11"/>
          <p:cNvSpPr txBox="1"/>
          <p:nvPr/>
        </p:nvSpPr>
        <p:spPr>
          <a:xfrm>
            <a:off x="1574245" y="2096064"/>
            <a:ext cx="7300804" cy="676724"/>
          </a:xfrm>
          <a:prstGeom prst="rect">
            <a:avLst/>
          </a:prstGeom>
        </p:spPr>
        <p:txBody>
          <a:bodyPr lIns="0" tIns="0" rIns="0" bIns="0" rtlCol="0" anchor="t">
            <a:spAutoFit/>
          </a:bodyPr>
          <a:lstStyle/>
          <a:p>
            <a:pPr>
              <a:lnSpc>
                <a:spcPts val="2666"/>
              </a:lnSpc>
            </a:pPr>
            <a:r>
              <a:rPr lang="en-US" sz="1932" spc="189">
                <a:solidFill>
                  <a:srgbClr val="000000"/>
                </a:solidFill>
                <a:latin typeface="DM Sans"/>
                <a:ea typeface="DM Sans"/>
                <a:cs typeface="DM Sans"/>
                <a:sym typeface="DM Sans"/>
              </a:rPr>
              <a:t>The link below is for a video showing the code being tested on the robot.</a:t>
            </a:r>
          </a:p>
        </p:txBody>
      </p:sp>
      <p:grpSp>
        <p:nvGrpSpPr>
          <p:cNvPr id="12" name="Group 12"/>
          <p:cNvGrpSpPr/>
          <p:nvPr/>
        </p:nvGrpSpPr>
        <p:grpSpPr>
          <a:xfrm>
            <a:off x="2961811" y="3265285"/>
            <a:ext cx="6268379" cy="560470"/>
            <a:chOff x="0" y="0"/>
            <a:chExt cx="12536757" cy="1120940"/>
          </a:xfrm>
        </p:grpSpPr>
        <p:grpSp>
          <p:nvGrpSpPr>
            <p:cNvPr id="13" name="Group 13"/>
            <p:cNvGrpSpPr/>
            <p:nvPr/>
          </p:nvGrpSpPr>
          <p:grpSpPr>
            <a:xfrm>
              <a:off x="0" y="0"/>
              <a:ext cx="12536757" cy="1120940"/>
              <a:chOff x="0" y="0"/>
              <a:chExt cx="3448687" cy="308355"/>
            </a:xfrm>
          </p:grpSpPr>
          <p:sp>
            <p:nvSpPr>
              <p:cNvPr id="14" name="Freeform 14"/>
              <p:cNvSpPr/>
              <p:nvPr/>
            </p:nvSpPr>
            <p:spPr>
              <a:xfrm>
                <a:off x="0" y="0"/>
                <a:ext cx="3448687" cy="308355"/>
              </a:xfrm>
              <a:custGeom>
                <a:avLst/>
                <a:gdLst/>
                <a:ahLst/>
                <a:cxnLst/>
                <a:rect l="l" t="t" r="r" b="b"/>
                <a:pathLst>
                  <a:path w="3448687" h="308355">
                    <a:moveTo>
                      <a:pt x="25525" y="0"/>
                    </a:moveTo>
                    <a:lnTo>
                      <a:pt x="3423162" y="0"/>
                    </a:lnTo>
                    <a:cubicBezTo>
                      <a:pt x="3429932" y="0"/>
                      <a:pt x="3436424" y="2689"/>
                      <a:pt x="3441211" y="7476"/>
                    </a:cubicBezTo>
                    <a:cubicBezTo>
                      <a:pt x="3445998" y="12263"/>
                      <a:pt x="3448687" y="18755"/>
                      <a:pt x="3448687" y="25525"/>
                    </a:cubicBezTo>
                    <a:lnTo>
                      <a:pt x="3448687" y="282830"/>
                    </a:lnTo>
                    <a:cubicBezTo>
                      <a:pt x="3448687" y="289600"/>
                      <a:pt x="3445998" y="296092"/>
                      <a:pt x="3441211" y="300879"/>
                    </a:cubicBezTo>
                    <a:cubicBezTo>
                      <a:pt x="3436424" y="305666"/>
                      <a:pt x="3429932" y="308355"/>
                      <a:pt x="3423162" y="308355"/>
                    </a:cubicBezTo>
                    <a:lnTo>
                      <a:pt x="25525" y="308355"/>
                    </a:lnTo>
                    <a:cubicBezTo>
                      <a:pt x="18755" y="308355"/>
                      <a:pt x="12263" y="305666"/>
                      <a:pt x="7476" y="300879"/>
                    </a:cubicBezTo>
                    <a:cubicBezTo>
                      <a:pt x="2689" y="296092"/>
                      <a:pt x="0" y="289600"/>
                      <a:pt x="0" y="282830"/>
                    </a:cubicBezTo>
                    <a:lnTo>
                      <a:pt x="0" y="25525"/>
                    </a:lnTo>
                    <a:cubicBezTo>
                      <a:pt x="0" y="18755"/>
                      <a:pt x="2689" y="12263"/>
                      <a:pt x="7476" y="7476"/>
                    </a:cubicBezTo>
                    <a:cubicBezTo>
                      <a:pt x="12263" y="2689"/>
                      <a:pt x="18755" y="0"/>
                      <a:pt x="25525" y="0"/>
                    </a:cubicBezTo>
                    <a:close/>
                  </a:path>
                </a:pathLst>
              </a:custGeom>
              <a:solidFill>
                <a:srgbClr val="FFFFFF">
                  <a:alpha val="98824"/>
                </a:srgbClr>
              </a:solidFill>
            </p:spPr>
            <p:txBody>
              <a:bodyPr/>
              <a:lstStyle/>
              <a:p>
                <a:endParaRPr lang="en-GB" sz="1200"/>
              </a:p>
            </p:txBody>
          </p:sp>
          <p:sp>
            <p:nvSpPr>
              <p:cNvPr id="15" name="TextBox 15"/>
              <p:cNvSpPr txBox="1"/>
              <p:nvPr/>
            </p:nvSpPr>
            <p:spPr>
              <a:xfrm>
                <a:off x="0" y="-19050"/>
                <a:ext cx="3448687" cy="327405"/>
              </a:xfrm>
              <a:prstGeom prst="rect">
                <a:avLst/>
              </a:prstGeom>
            </p:spPr>
            <p:txBody>
              <a:bodyPr lIns="33867" tIns="33867" rIns="33867" bIns="33867" rtlCol="0" anchor="ctr"/>
              <a:lstStyle/>
              <a:p>
                <a:pPr algn="ctr">
                  <a:lnSpc>
                    <a:spcPts val="1906"/>
                  </a:lnSpc>
                </a:pPr>
                <a:r>
                  <a:rPr lang="en-US" sz="1466">
                    <a:solidFill>
                      <a:srgbClr val="FFFFFF">
                        <a:alpha val="98824"/>
                      </a:srgbClr>
                    </a:solidFill>
                    <a:latin typeface="Open Sauce"/>
                    <a:ea typeface="Open Sauce"/>
                    <a:cs typeface="Open Sauce"/>
                    <a:sym typeface="Open Sauce"/>
                  </a:rPr>
                  <a:t>few</a:t>
                </a:r>
              </a:p>
            </p:txBody>
          </p:sp>
        </p:grpSp>
        <p:sp>
          <p:nvSpPr>
            <p:cNvPr id="16" name="TextBox 16"/>
            <p:cNvSpPr txBox="1"/>
            <p:nvPr/>
          </p:nvSpPr>
          <p:spPr>
            <a:xfrm>
              <a:off x="1307072" y="205724"/>
              <a:ext cx="9640293" cy="613118"/>
            </a:xfrm>
            <a:prstGeom prst="rect">
              <a:avLst/>
            </a:prstGeom>
          </p:spPr>
          <p:txBody>
            <a:bodyPr lIns="0" tIns="0" rIns="0" bIns="0" rtlCol="0" anchor="t">
              <a:spAutoFit/>
            </a:bodyPr>
            <a:lstStyle/>
            <a:p>
              <a:pPr algn="ctr">
                <a:lnSpc>
                  <a:spcPts val="2491"/>
                </a:lnSpc>
                <a:spcBef>
                  <a:spcPct val="0"/>
                </a:spcBef>
              </a:pPr>
              <a:r>
                <a:rPr lang="en-US" sz="1805" u="sng" spc="177">
                  <a:solidFill>
                    <a:srgbClr val="5271FF"/>
                  </a:solidFill>
                  <a:latin typeface="DM Sans"/>
                  <a:ea typeface="DM Sans"/>
                  <a:cs typeface="DM Sans"/>
                  <a:sym typeface="DM Sans"/>
                  <a:hlinkClick r:id="rId4" tooltip="https://drive.google.com/file/d/1CaGubzNt5ShU-FSDhjROtQ75DmXHx6Qv/view?usp=sharing"/>
                </a:rPr>
                <a:t>OBSTACLE-AVOIDING ROBOT.MP4</a:t>
              </a:r>
            </a:p>
          </p:txBody>
        </p:sp>
      </p:grpSp>
      <p:sp>
        <p:nvSpPr>
          <p:cNvPr id="17" name="Freeform 17"/>
          <p:cNvSpPr/>
          <p:nvPr/>
        </p:nvSpPr>
        <p:spPr>
          <a:xfrm rot="1833559">
            <a:off x="1492632" y="3200347"/>
            <a:ext cx="1252375" cy="353796"/>
          </a:xfrm>
          <a:custGeom>
            <a:avLst/>
            <a:gdLst/>
            <a:ahLst/>
            <a:cxnLst/>
            <a:rect l="l" t="t" r="r" b="b"/>
            <a:pathLst>
              <a:path w="1878562" h="530694">
                <a:moveTo>
                  <a:pt x="0" y="0"/>
                </a:moveTo>
                <a:lnTo>
                  <a:pt x="1878562" y="0"/>
                </a:lnTo>
                <a:lnTo>
                  <a:pt x="1878562" y="530694"/>
                </a:lnTo>
                <a:lnTo>
                  <a:pt x="0" y="53069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GB" sz="12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p:nvPr/>
        </p:nvSpPr>
        <p:spPr>
          <a:xfrm rot="-10580377">
            <a:off x="6271427" y="-6206642"/>
            <a:ext cx="16024255" cy="16442799"/>
          </a:xfrm>
          <a:custGeom>
            <a:avLst/>
            <a:gdLst/>
            <a:ahLst/>
            <a:cxnLst/>
            <a:rect l="l" t="t" r="r" b="b"/>
            <a:pathLst>
              <a:path w="24036383" h="24664199">
                <a:moveTo>
                  <a:pt x="0" y="0"/>
                </a:moveTo>
                <a:lnTo>
                  <a:pt x="24036383" y="0"/>
                </a:lnTo>
                <a:lnTo>
                  <a:pt x="24036383" y="24664198"/>
                </a:lnTo>
                <a:lnTo>
                  <a:pt x="0" y="2466419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sz="1200"/>
          </a:p>
        </p:txBody>
      </p:sp>
      <p:sp>
        <p:nvSpPr>
          <p:cNvPr id="4" name="TextBox 4"/>
          <p:cNvSpPr txBox="1"/>
          <p:nvPr/>
        </p:nvSpPr>
        <p:spPr>
          <a:xfrm>
            <a:off x="685800" y="2294371"/>
            <a:ext cx="5398458" cy="2141164"/>
          </a:xfrm>
          <a:prstGeom prst="rect">
            <a:avLst/>
          </a:prstGeom>
        </p:spPr>
        <p:txBody>
          <a:bodyPr lIns="0" tIns="0" rIns="0" bIns="0" rtlCol="0" anchor="t">
            <a:spAutoFit/>
          </a:bodyPr>
          <a:lstStyle/>
          <a:p>
            <a:pPr>
              <a:lnSpc>
                <a:spcPts val="8677"/>
              </a:lnSpc>
              <a:spcBef>
                <a:spcPct val="0"/>
              </a:spcBef>
            </a:pPr>
            <a:r>
              <a:rPr lang="en-US" sz="6288" b="1" spc="616">
                <a:solidFill>
                  <a:srgbClr val="720404"/>
                </a:solidFill>
                <a:latin typeface="Oswald Bold"/>
                <a:ea typeface="Oswald Bold"/>
                <a:cs typeface="Oswald Bold"/>
                <a:sym typeface="Oswald Bold"/>
              </a:rPr>
              <a:t>THANKS FOR WATCHING</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7659121">
            <a:off x="-2675068" y="3723809"/>
            <a:ext cx="5086196" cy="5219044"/>
          </a:xfrm>
          <a:custGeom>
            <a:avLst/>
            <a:gdLst/>
            <a:ahLst/>
            <a:cxnLst/>
            <a:rect l="l" t="t" r="r" b="b"/>
            <a:pathLst>
              <a:path w="7629294" h="7828566">
                <a:moveTo>
                  <a:pt x="0" y="0"/>
                </a:moveTo>
                <a:lnTo>
                  <a:pt x="7629294" y="0"/>
                </a:lnTo>
                <a:lnTo>
                  <a:pt x="7629294" y="7828566"/>
                </a:lnTo>
                <a:lnTo>
                  <a:pt x="0" y="78285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sz="1200"/>
          </a:p>
        </p:txBody>
      </p:sp>
      <p:grpSp>
        <p:nvGrpSpPr>
          <p:cNvPr id="3" name="Group 3"/>
          <p:cNvGrpSpPr/>
          <p:nvPr/>
        </p:nvGrpSpPr>
        <p:grpSpPr>
          <a:xfrm>
            <a:off x="3346214" y="1934465"/>
            <a:ext cx="933657" cy="3780535"/>
            <a:chOff x="0" y="0"/>
            <a:chExt cx="368852" cy="1710138"/>
          </a:xfrm>
          <a:solidFill>
            <a:schemeClr val="bg1">
              <a:lumMod val="65000"/>
            </a:schemeClr>
          </a:solidFill>
        </p:grpSpPr>
        <p:sp>
          <p:nvSpPr>
            <p:cNvPr id="4" name="Freeform 4"/>
            <p:cNvSpPr/>
            <p:nvPr/>
          </p:nvSpPr>
          <p:spPr>
            <a:xfrm>
              <a:off x="0" y="0"/>
              <a:ext cx="368852" cy="1710137"/>
            </a:xfrm>
            <a:custGeom>
              <a:avLst/>
              <a:gdLst/>
              <a:ahLst/>
              <a:cxnLst/>
              <a:rect l="l" t="t" r="r" b="b"/>
              <a:pathLst>
                <a:path w="368852" h="1710137">
                  <a:moveTo>
                    <a:pt x="0" y="0"/>
                  </a:moveTo>
                  <a:lnTo>
                    <a:pt x="368852" y="0"/>
                  </a:lnTo>
                  <a:lnTo>
                    <a:pt x="368852" y="1710137"/>
                  </a:lnTo>
                  <a:lnTo>
                    <a:pt x="0" y="1710137"/>
                  </a:lnTo>
                  <a:close/>
                </a:path>
              </a:pathLst>
            </a:custGeom>
            <a:grpFill/>
          </p:spPr>
          <p:txBody>
            <a:bodyPr/>
            <a:lstStyle/>
            <a:p>
              <a:endParaRPr lang="en-GB" sz="1200"/>
            </a:p>
          </p:txBody>
        </p:sp>
        <p:sp>
          <p:nvSpPr>
            <p:cNvPr id="5" name="TextBox 5"/>
            <p:cNvSpPr txBox="1"/>
            <p:nvPr/>
          </p:nvSpPr>
          <p:spPr>
            <a:xfrm>
              <a:off x="0" y="-19050"/>
              <a:ext cx="368852" cy="1729188"/>
            </a:xfrm>
            <a:prstGeom prst="rect">
              <a:avLst/>
            </a:prstGeom>
            <a:grpFill/>
          </p:spPr>
          <p:txBody>
            <a:bodyPr lIns="33867" tIns="33867" rIns="33867" bIns="33867" rtlCol="0" anchor="ctr"/>
            <a:lstStyle/>
            <a:p>
              <a:pPr algn="ctr">
                <a:lnSpc>
                  <a:spcPts val="1906"/>
                </a:lnSpc>
              </a:pPr>
              <a:endParaRPr sz="1200"/>
            </a:p>
          </p:txBody>
        </p:sp>
      </p:grpSp>
      <p:sp>
        <p:nvSpPr>
          <p:cNvPr id="6" name="TextBox 6"/>
          <p:cNvSpPr txBox="1"/>
          <p:nvPr/>
        </p:nvSpPr>
        <p:spPr>
          <a:xfrm>
            <a:off x="3623686" y="689865"/>
            <a:ext cx="4944627" cy="1084528"/>
          </a:xfrm>
          <a:prstGeom prst="rect">
            <a:avLst/>
          </a:prstGeom>
        </p:spPr>
        <p:txBody>
          <a:bodyPr lIns="0" tIns="0" rIns="0" bIns="0" rtlCol="0" anchor="t">
            <a:spAutoFit/>
          </a:bodyPr>
          <a:lstStyle/>
          <a:p>
            <a:pPr algn="ctr">
              <a:lnSpc>
                <a:spcPts val="9183"/>
              </a:lnSpc>
            </a:pPr>
            <a:r>
              <a:rPr lang="en-US" sz="6654" b="1" spc="652" dirty="0">
                <a:solidFill>
                  <a:srgbClr val="720404"/>
                </a:solidFill>
                <a:latin typeface="Oswald Bold"/>
                <a:ea typeface="Oswald Bold"/>
                <a:cs typeface="Oswald Bold"/>
                <a:sym typeface="Oswald Bold"/>
              </a:rPr>
              <a:t>CONTENT</a:t>
            </a:r>
          </a:p>
        </p:txBody>
      </p:sp>
      <p:sp>
        <p:nvSpPr>
          <p:cNvPr id="7" name="Freeform 7"/>
          <p:cNvSpPr/>
          <p:nvPr/>
        </p:nvSpPr>
        <p:spPr>
          <a:xfrm rot="2016048">
            <a:off x="8162325" y="-670203"/>
            <a:ext cx="7166309" cy="1791577"/>
          </a:xfrm>
          <a:custGeom>
            <a:avLst/>
            <a:gdLst/>
            <a:ahLst/>
            <a:cxnLst/>
            <a:rect l="l" t="t" r="r" b="b"/>
            <a:pathLst>
              <a:path w="10749463" h="2687366">
                <a:moveTo>
                  <a:pt x="0" y="0"/>
                </a:moveTo>
                <a:lnTo>
                  <a:pt x="10749463" y="0"/>
                </a:lnTo>
                <a:lnTo>
                  <a:pt x="10749463" y="2687365"/>
                </a:lnTo>
                <a:lnTo>
                  <a:pt x="0" y="2687365"/>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GB" sz="1200"/>
          </a:p>
        </p:txBody>
      </p:sp>
      <p:sp>
        <p:nvSpPr>
          <p:cNvPr id="8" name="TextBox 8"/>
          <p:cNvSpPr txBox="1"/>
          <p:nvPr/>
        </p:nvSpPr>
        <p:spPr>
          <a:xfrm>
            <a:off x="3487569" y="2150124"/>
            <a:ext cx="624813" cy="436017"/>
          </a:xfrm>
          <a:prstGeom prst="rect">
            <a:avLst/>
          </a:prstGeom>
        </p:spPr>
        <p:txBody>
          <a:bodyPr lIns="0" tIns="0" rIns="0" bIns="0" rtlCol="0" anchor="t">
            <a:spAutoFit/>
          </a:bodyPr>
          <a:lstStyle/>
          <a:p>
            <a:pPr algn="ctr">
              <a:lnSpc>
                <a:spcPts val="3418"/>
              </a:lnSpc>
            </a:pPr>
            <a:r>
              <a:rPr lang="en-US" sz="2847" b="1" i="1">
                <a:solidFill>
                  <a:srgbClr val="720404"/>
                </a:solidFill>
                <a:latin typeface="Oswald Bold"/>
                <a:ea typeface="Oswald Bold"/>
                <a:cs typeface="Oswald Bold"/>
                <a:sym typeface="Oswald Bold"/>
              </a:rPr>
              <a:t>01</a:t>
            </a:r>
          </a:p>
        </p:txBody>
      </p:sp>
      <p:sp>
        <p:nvSpPr>
          <p:cNvPr id="9" name="TextBox 9"/>
          <p:cNvSpPr txBox="1"/>
          <p:nvPr/>
        </p:nvSpPr>
        <p:spPr>
          <a:xfrm>
            <a:off x="3487569" y="2681536"/>
            <a:ext cx="624813" cy="436017"/>
          </a:xfrm>
          <a:prstGeom prst="rect">
            <a:avLst/>
          </a:prstGeom>
        </p:spPr>
        <p:txBody>
          <a:bodyPr lIns="0" tIns="0" rIns="0" bIns="0" rtlCol="0" anchor="t">
            <a:spAutoFit/>
          </a:bodyPr>
          <a:lstStyle/>
          <a:p>
            <a:pPr algn="ctr">
              <a:lnSpc>
                <a:spcPts val="3418"/>
              </a:lnSpc>
            </a:pPr>
            <a:r>
              <a:rPr lang="en-US" sz="2847" b="1" i="1">
                <a:solidFill>
                  <a:srgbClr val="720404"/>
                </a:solidFill>
                <a:latin typeface="Oswald Bold"/>
                <a:ea typeface="Oswald Bold"/>
                <a:cs typeface="Oswald Bold"/>
                <a:sym typeface="Oswald Bold"/>
              </a:rPr>
              <a:t>02</a:t>
            </a:r>
          </a:p>
        </p:txBody>
      </p:sp>
      <p:sp>
        <p:nvSpPr>
          <p:cNvPr id="10" name="TextBox 10"/>
          <p:cNvSpPr txBox="1"/>
          <p:nvPr/>
        </p:nvSpPr>
        <p:spPr>
          <a:xfrm>
            <a:off x="3487569" y="3268974"/>
            <a:ext cx="624813" cy="436017"/>
          </a:xfrm>
          <a:prstGeom prst="rect">
            <a:avLst/>
          </a:prstGeom>
        </p:spPr>
        <p:txBody>
          <a:bodyPr lIns="0" tIns="0" rIns="0" bIns="0" rtlCol="0" anchor="t">
            <a:spAutoFit/>
          </a:bodyPr>
          <a:lstStyle/>
          <a:p>
            <a:pPr algn="ctr">
              <a:lnSpc>
                <a:spcPts val="3418"/>
              </a:lnSpc>
            </a:pPr>
            <a:r>
              <a:rPr lang="en-US" sz="2847" b="1" i="1" dirty="0">
                <a:solidFill>
                  <a:srgbClr val="720404"/>
                </a:solidFill>
                <a:latin typeface="Oswald Bold"/>
                <a:ea typeface="Oswald Bold"/>
                <a:cs typeface="Oswald Bold"/>
                <a:sym typeface="Oswald Bold"/>
              </a:rPr>
              <a:t>03</a:t>
            </a:r>
          </a:p>
        </p:txBody>
      </p:sp>
      <p:sp>
        <p:nvSpPr>
          <p:cNvPr id="11" name="TextBox 11"/>
          <p:cNvSpPr txBox="1"/>
          <p:nvPr/>
        </p:nvSpPr>
        <p:spPr>
          <a:xfrm>
            <a:off x="3487569" y="3800387"/>
            <a:ext cx="624813" cy="436017"/>
          </a:xfrm>
          <a:prstGeom prst="rect">
            <a:avLst/>
          </a:prstGeom>
        </p:spPr>
        <p:txBody>
          <a:bodyPr lIns="0" tIns="0" rIns="0" bIns="0" rtlCol="0" anchor="t">
            <a:spAutoFit/>
          </a:bodyPr>
          <a:lstStyle/>
          <a:p>
            <a:pPr algn="ctr">
              <a:lnSpc>
                <a:spcPts val="3418"/>
              </a:lnSpc>
            </a:pPr>
            <a:r>
              <a:rPr lang="en-US" sz="2847" b="1" i="1">
                <a:solidFill>
                  <a:srgbClr val="720404"/>
                </a:solidFill>
                <a:latin typeface="Oswald Bold"/>
                <a:ea typeface="Oswald Bold"/>
                <a:cs typeface="Oswald Bold"/>
                <a:sym typeface="Oswald Bold"/>
              </a:rPr>
              <a:t>04</a:t>
            </a:r>
          </a:p>
        </p:txBody>
      </p:sp>
      <p:sp>
        <p:nvSpPr>
          <p:cNvPr id="12" name="TextBox 12"/>
          <p:cNvSpPr txBox="1"/>
          <p:nvPr/>
        </p:nvSpPr>
        <p:spPr>
          <a:xfrm>
            <a:off x="3500636" y="4328638"/>
            <a:ext cx="624813" cy="436017"/>
          </a:xfrm>
          <a:prstGeom prst="rect">
            <a:avLst/>
          </a:prstGeom>
        </p:spPr>
        <p:txBody>
          <a:bodyPr lIns="0" tIns="0" rIns="0" bIns="0" rtlCol="0" anchor="t">
            <a:spAutoFit/>
          </a:bodyPr>
          <a:lstStyle/>
          <a:p>
            <a:pPr algn="ctr">
              <a:lnSpc>
                <a:spcPts val="3418"/>
              </a:lnSpc>
            </a:pPr>
            <a:r>
              <a:rPr lang="en-US" sz="2847" b="1" i="1">
                <a:solidFill>
                  <a:srgbClr val="720404"/>
                </a:solidFill>
                <a:latin typeface="Oswald Bold"/>
                <a:ea typeface="Oswald Bold"/>
                <a:cs typeface="Oswald Bold"/>
                <a:sym typeface="Oswald Bold"/>
              </a:rPr>
              <a:t>05</a:t>
            </a:r>
          </a:p>
        </p:txBody>
      </p:sp>
      <p:sp>
        <p:nvSpPr>
          <p:cNvPr id="13" name="TextBox 13"/>
          <p:cNvSpPr txBox="1"/>
          <p:nvPr/>
        </p:nvSpPr>
        <p:spPr>
          <a:xfrm>
            <a:off x="3500636" y="4882614"/>
            <a:ext cx="624813" cy="436017"/>
          </a:xfrm>
          <a:prstGeom prst="rect">
            <a:avLst/>
          </a:prstGeom>
        </p:spPr>
        <p:txBody>
          <a:bodyPr lIns="0" tIns="0" rIns="0" bIns="0" rtlCol="0" anchor="t">
            <a:spAutoFit/>
          </a:bodyPr>
          <a:lstStyle/>
          <a:p>
            <a:pPr algn="ctr">
              <a:lnSpc>
                <a:spcPts val="3418"/>
              </a:lnSpc>
            </a:pPr>
            <a:r>
              <a:rPr lang="en-US" sz="2847" b="1" i="1">
                <a:solidFill>
                  <a:srgbClr val="720404"/>
                </a:solidFill>
                <a:latin typeface="Oswald Bold"/>
                <a:ea typeface="Oswald Bold"/>
                <a:cs typeface="Oswald Bold"/>
                <a:sym typeface="Oswald Bold"/>
              </a:rPr>
              <a:t>06</a:t>
            </a:r>
          </a:p>
        </p:txBody>
      </p:sp>
      <p:sp>
        <p:nvSpPr>
          <p:cNvPr id="15" name="TextBox 15"/>
          <p:cNvSpPr txBox="1"/>
          <p:nvPr/>
        </p:nvSpPr>
        <p:spPr>
          <a:xfrm>
            <a:off x="4404954" y="2222091"/>
            <a:ext cx="3860335" cy="282834"/>
          </a:xfrm>
          <a:prstGeom prst="rect">
            <a:avLst/>
          </a:prstGeom>
        </p:spPr>
        <p:txBody>
          <a:bodyPr lIns="0" tIns="0" rIns="0" bIns="0" rtlCol="0" anchor="t">
            <a:spAutoFit/>
          </a:bodyPr>
          <a:lstStyle/>
          <a:p>
            <a:pPr>
              <a:lnSpc>
                <a:spcPts val="2322"/>
              </a:lnSpc>
            </a:pPr>
            <a:r>
              <a:rPr lang="en-US" sz="1683" spc="165" dirty="0">
                <a:solidFill>
                  <a:srgbClr val="231F20"/>
                </a:solidFill>
                <a:latin typeface="DM Sans"/>
                <a:ea typeface="DM Sans"/>
                <a:cs typeface="DM Sans"/>
                <a:sym typeface="DM Sans"/>
              </a:rPr>
              <a:t>INTRODUCTION</a:t>
            </a:r>
          </a:p>
        </p:txBody>
      </p:sp>
      <p:sp>
        <p:nvSpPr>
          <p:cNvPr id="16" name="TextBox 16"/>
          <p:cNvSpPr txBox="1"/>
          <p:nvPr/>
        </p:nvSpPr>
        <p:spPr>
          <a:xfrm>
            <a:off x="4404954" y="2751570"/>
            <a:ext cx="4051086" cy="282834"/>
          </a:xfrm>
          <a:prstGeom prst="rect">
            <a:avLst/>
          </a:prstGeom>
        </p:spPr>
        <p:txBody>
          <a:bodyPr lIns="0" tIns="0" rIns="0" bIns="0" rtlCol="0" anchor="t">
            <a:spAutoFit/>
          </a:bodyPr>
          <a:lstStyle/>
          <a:p>
            <a:pPr>
              <a:lnSpc>
                <a:spcPts val="2322"/>
              </a:lnSpc>
            </a:pPr>
            <a:r>
              <a:rPr lang="en-US" sz="1683" spc="165" dirty="0">
                <a:solidFill>
                  <a:srgbClr val="231F20"/>
                </a:solidFill>
                <a:latin typeface="DM Sans"/>
                <a:ea typeface="DM Sans"/>
                <a:cs typeface="DM Sans"/>
                <a:sym typeface="DM Sans"/>
              </a:rPr>
              <a:t>COMPONENTS</a:t>
            </a:r>
          </a:p>
        </p:txBody>
      </p:sp>
      <p:sp>
        <p:nvSpPr>
          <p:cNvPr id="17" name="TextBox 17"/>
          <p:cNvSpPr txBox="1"/>
          <p:nvPr/>
        </p:nvSpPr>
        <p:spPr>
          <a:xfrm>
            <a:off x="4404954" y="3364963"/>
            <a:ext cx="3860335" cy="282834"/>
          </a:xfrm>
          <a:prstGeom prst="rect">
            <a:avLst/>
          </a:prstGeom>
        </p:spPr>
        <p:txBody>
          <a:bodyPr lIns="0" tIns="0" rIns="0" bIns="0" rtlCol="0" anchor="t">
            <a:spAutoFit/>
          </a:bodyPr>
          <a:lstStyle/>
          <a:p>
            <a:pPr>
              <a:lnSpc>
                <a:spcPts val="2322"/>
              </a:lnSpc>
              <a:spcBef>
                <a:spcPct val="0"/>
              </a:spcBef>
            </a:pPr>
            <a:r>
              <a:rPr lang="en-US" sz="1683" spc="165">
                <a:solidFill>
                  <a:srgbClr val="231F20"/>
                </a:solidFill>
                <a:latin typeface="DM Sans"/>
                <a:ea typeface="DM Sans"/>
                <a:cs typeface="DM Sans"/>
                <a:sym typeface="DM Sans"/>
              </a:rPr>
              <a:t>METHODOLGY</a:t>
            </a:r>
          </a:p>
        </p:txBody>
      </p:sp>
      <p:sp>
        <p:nvSpPr>
          <p:cNvPr id="18" name="TextBox 18"/>
          <p:cNvSpPr txBox="1"/>
          <p:nvPr/>
        </p:nvSpPr>
        <p:spPr>
          <a:xfrm>
            <a:off x="4404954" y="3894442"/>
            <a:ext cx="4051086" cy="282834"/>
          </a:xfrm>
          <a:prstGeom prst="rect">
            <a:avLst/>
          </a:prstGeom>
        </p:spPr>
        <p:txBody>
          <a:bodyPr lIns="0" tIns="0" rIns="0" bIns="0" rtlCol="0" anchor="t">
            <a:spAutoFit/>
          </a:bodyPr>
          <a:lstStyle/>
          <a:p>
            <a:pPr>
              <a:lnSpc>
                <a:spcPts val="2322"/>
              </a:lnSpc>
              <a:spcBef>
                <a:spcPct val="0"/>
              </a:spcBef>
            </a:pPr>
            <a:r>
              <a:rPr lang="en-US" sz="1683" spc="165">
                <a:solidFill>
                  <a:srgbClr val="231F20"/>
                </a:solidFill>
                <a:latin typeface="DM Sans"/>
                <a:ea typeface="DM Sans"/>
                <a:cs typeface="DM Sans"/>
                <a:sym typeface="DM Sans"/>
              </a:rPr>
              <a:t>SCHEMATIC</a:t>
            </a:r>
          </a:p>
        </p:txBody>
      </p:sp>
      <p:sp>
        <p:nvSpPr>
          <p:cNvPr id="19" name="TextBox 19"/>
          <p:cNvSpPr txBox="1"/>
          <p:nvPr/>
        </p:nvSpPr>
        <p:spPr>
          <a:xfrm>
            <a:off x="4404954" y="4428338"/>
            <a:ext cx="4051086" cy="282834"/>
          </a:xfrm>
          <a:prstGeom prst="rect">
            <a:avLst/>
          </a:prstGeom>
        </p:spPr>
        <p:txBody>
          <a:bodyPr lIns="0" tIns="0" rIns="0" bIns="0" rtlCol="0" anchor="t">
            <a:spAutoFit/>
          </a:bodyPr>
          <a:lstStyle/>
          <a:p>
            <a:pPr>
              <a:lnSpc>
                <a:spcPts val="2322"/>
              </a:lnSpc>
              <a:spcBef>
                <a:spcPct val="0"/>
              </a:spcBef>
            </a:pPr>
            <a:r>
              <a:rPr lang="en-US" sz="1683" spc="165">
                <a:solidFill>
                  <a:srgbClr val="231F20"/>
                </a:solidFill>
                <a:latin typeface="DM Sans"/>
                <a:ea typeface="DM Sans"/>
                <a:cs typeface="DM Sans"/>
                <a:sym typeface="DM Sans"/>
              </a:rPr>
              <a:t>CODE &amp; DRIVERS</a:t>
            </a:r>
          </a:p>
        </p:txBody>
      </p:sp>
      <p:sp>
        <p:nvSpPr>
          <p:cNvPr id="20" name="TextBox 20"/>
          <p:cNvSpPr txBox="1"/>
          <p:nvPr/>
        </p:nvSpPr>
        <p:spPr>
          <a:xfrm>
            <a:off x="4404954" y="4956589"/>
            <a:ext cx="3860335" cy="282834"/>
          </a:xfrm>
          <a:prstGeom prst="rect">
            <a:avLst/>
          </a:prstGeom>
        </p:spPr>
        <p:txBody>
          <a:bodyPr lIns="0" tIns="0" rIns="0" bIns="0" rtlCol="0" anchor="t">
            <a:spAutoFit/>
          </a:bodyPr>
          <a:lstStyle/>
          <a:p>
            <a:pPr>
              <a:lnSpc>
                <a:spcPts val="2322"/>
              </a:lnSpc>
              <a:spcBef>
                <a:spcPct val="0"/>
              </a:spcBef>
            </a:pPr>
            <a:r>
              <a:rPr lang="en-US" sz="1683" spc="165" dirty="0">
                <a:solidFill>
                  <a:srgbClr val="231F20"/>
                </a:solidFill>
                <a:latin typeface="DM Sans"/>
                <a:ea typeface="DM Sans"/>
                <a:cs typeface="DM Sans"/>
                <a:sym typeface="DM Sans"/>
              </a:rPr>
              <a:t>TESTING</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1428128" y="592403"/>
            <a:ext cx="6501977" cy="1084528"/>
          </a:xfrm>
          <a:prstGeom prst="rect">
            <a:avLst/>
          </a:prstGeom>
        </p:spPr>
        <p:txBody>
          <a:bodyPr lIns="0" tIns="0" rIns="0" bIns="0" rtlCol="0" anchor="t">
            <a:spAutoFit/>
          </a:bodyPr>
          <a:lstStyle/>
          <a:p>
            <a:pPr>
              <a:lnSpc>
                <a:spcPts val="9183"/>
              </a:lnSpc>
            </a:pPr>
            <a:r>
              <a:rPr lang="en-US" sz="6654" b="1" spc="652">
                <a:solidFill>
                  <a:srgbClr val="000000"/>
                </a:solidFill>
                <a:latin typeface="Oswald Bold"/>
                <a:ea typeface="Oswald Bold"/>
                <a:cs typeface="Oswald Bold"/>
                <a:sym typeface="Oswald Bold"/>
              </a:rPr>
              <a:t>INTRODUCTION</a:t>
            </a:r>
          </a:p>
        </p:txBody>
      </p:sp>
      <p:sp>
        <p:nvSpPr>
          <p:cNvPr id="4" name="TextBox 4"/>
          <p:cNvSpPr txBox="1"/>
          <p:nvPr/>
        </p:nvSpPr>
        <p:spPr>
          <a:xfrm>
            <a:off x="1428128" y="2038041"/>
            <a:ext cx="6610979" cy="3220753"/>
          </a:xfrm>
          <a:prstGeom prst="rect">
            <a:avLst/>
          </a:prstGeom>
        </p:spPr>
        <p:txBody>
          <a:bodyPr lIns="0" tIns="0" rIns="0" bIns="0" rtlCol="0" anchor="t">
            <a:spAutoFit/>
          </a:bodyPr>
          <a:lstStyle/>
          <a:p>
            <a:pPr algn="just">
              <a:lnSpc>
                <a:spcPts val="2125"/>
              </a:lnSpc>
            </a:pPr>
            <a:r>
              <a:rPr lang="en-US" sz="1540" spc="151">
                <a:solidFill>
                  <a:srgbClr val="231F20"/>
                </a:solidFill>
                <a:latin typeface="DM Sans"/>
                <a:ea typeface="DM Sans"/>
                <a:cs typeface="DM Sans"/>
                <a:sym typeface="DM Sans"/>
              </a:rPr>
              <a:t>This project focuses on the development of an obstacle-avoiding robot designed to navigate autonomously through its environment. The robot identifies obstacles in its path and adjusts its direction to avoid collisions, ensuring smooth movement. Using sensor feedback, it continuously monitors the distance between itself and nearby objects, making real-time decisions to move forward, turn right, or left, or perform a turnabout.</a:t>
            </a:r>
          </a:p>
          <a:p>
            <a:pPr algn="just">
              <a:lnSpc>
                <a:spcPts val="2125"/>
              </a:lnSpc>
              <a:spcBef>
                <a:spcPct val="0"/>
              </a:spcBef>
            </a:pPr>
            <a:r>
              <a:rPr lang="en-US" sz="1540" spc="151">
                <a:solidFill>
                  <a:srgbClr val="231F20"/>
                </a:solidFill>
                <a:latin typeface="DM Sans"/>
                <a:ea typeface="DM Sans"/>
                <a:cs typeface="DM Sans"/>
                <a:sym typeface="DM Sans"/>
              </a:rPr>
              <a:t>This dynamic behavior allows for effective navigation in complex environments without human intervention. The robot’s algorithm prioritizes safety and efficiency by adjusting its course based on proximity to obstacles.</a:t>
            </a:r>
          </a:p>
        </p:txBody>
      </p:sp>
      <p:sp>
        <p:nvSpPr>
          <p:cNvPr id="5" name="Freeform 5"/>
          <p:cNvSpPr/>
          <p:nvPr/>
        </p:nvSpPr>
        <p:spPr>
          <a:xfrm>
            <a:off x="-1853052" y="4894213"/>
            <a:ext cx="5077705" cy="5210331"/>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sz="1200"/>
          </a:p>
        </p:txBody>
      </p:sp>
      <p:grpSp>
        <p:nvGrpSpPr>
          <p:cNvPr id="6" name="Group 6"/>
          <p:cNvGrpSpPr/>
          <p:nvPr/>
        </p:nvGrpSpPr>
        <p:grpSpPr>
          <a:xfrm>
            <a:off x="10432861" y="-1460319"/>
            <a:ext cx="3306593" cy="3306593"/>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20404"/>
            </a:solidFill>
          </p:spPr>
          <p:txBody>
            <a:bodyPr/>
            <a:lstStyle/>
            <a:p>
              <a:endParaRPr lang="en-GB" sz="1200"/>
            </a:p>
          </p:txBody>
        </p:sp>
        <p:sp>
          <p:nvSpPr>
            <p:cNvPr id="8" name="TextBox 8"/>
            <p:cNvSpPr txBox="1"/>
            <p:nvPr/>
          </p:nvSpPr>
          <p:spPr>
            <a:xfrm>
              <a:off x="76200" y="57150"/>
              <a:ext cx="660400" cy="679450"/>
            </a:xfrm>
            <a:prstGeom prst="rect">
              <a:avLst/>
            </a:prstGeom>
          </p:spPr>
          <p:txBody>
            <a:bodyPr lIns="33867" tIns="33867" rIns="33867" bIns="33867" rtlCol="0" anchor="ctr"/>
            <a:lstStyle/>
            <a:p>
              <a:pPr algn="ctr">
                <a:lnSpc>
                  <a:spcPts val="1906"/>
                </a:lnSpc>
              </a:pPr>
              <a:endParaRPr sz="1200"/>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4"/>
          <p:cNvSpPr/>
          <p:nvPr/>
        </p:nvSpPr>
        <p:spPr>
          <a:xfrm>
            <a:off x="8541978" y="-1683067"/>
            <a:ext cx="5077705" cy="5210331"/>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sz="1200"/>
          </a:p>
        </p:txBody>
      </p:sp>
      <p:sp>
        <p:nvSpPr>
          <p:cNvPr id="5" name="Freeform 5"/>
          <p:cNvSpPr/>
          <p:nvPr/>
        </p:nvSpPr>
        <p:spPr>
          <a:xfrm rot="-4176364">
            <a:off x="-2736753" y="4353493"/>
            <a:ext cx="5077705" cy="5210331"/>
          </a:xfrm>
          <a:custGeom>
            <a:avLst/>
            <a:gdLst/>
            <a:ahLst/>
            <a:cxnLst/>
            <a:rect l="l" t="t" r="r" b="b"/>
            <a:pathLst>
              <a:path w="7616557" h="7815497">
                <a:moveTo>
                  <a:pt x="0" y="0"/>
                </a:moveTo>
                <a:lnTo>
                  <a:pt x="7616556" y="0"/>
                </a:lnTo>
                <a:lnTo>
                  <a:pt x="7616556" y="7815496"/>
                </a:lnTo>
                <a:lnTo>
                  <a:pt x="0" y="781549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sz="1200"/>
          </a:p>
        </p:txBody>
      </p:sp>
      <p:sp>
        <p:nvSpPr>
          <p:cNvPr id="7" name="TextBox 3">
            <a:extLst>
              <a:ext uri="{FF2B5EF4-FFF2-40B4-BE49-F238E27FC236}">
                <a16:creationId xmlns:a16="http://schemas.microsoft.com/office/drawing/2014/main" id="{B68F1CB6-CFDA-8F28-1CBC-37F5355422B0}"/>
              </a:ext>
            </a:extLst>
          </p:cNvPr>
          <p:cNvSpPr txBox="1"/>
          <p:nvPr/>
        </p:nvSpPr>
        <p:spPr>
          <a:xfrm>
            <a:off x="2245007" y="2850376"/>
            <a:ext cx="7701985" cy="820738"/>
          </a:xfrm>
          <a:prstGeom prst="rect">
            <a:avLst/>
          </a:prstGeom>
        </p:spPr>
        <p:txBody>
          <a:bodyPr lIns="0" tIns="0" rIns="0" bIns="0" rtlCol="0" anchor="t">
            <a:spAutoFit/>
          </a:bodyPr>
          <a:lstStyle/>
          <a:p>
            <a:pPr algn="ctr">
              <a:lnSpc>
                <a:spcPts val="6392"/>
              </a:lnSpc>
            </a:pPr>
            <a:r>
              <a:rPr lang="en-US" sz="6600" b="1" spc="245" dirty="0">
                <a:solidFill>
                  <a:srgbClr val="231F20"/>
                </a:solidFill>
                <a:latin typeface="Oswald Bold"/>
                <a:ea typeface="Oswald Bold"/>
                <a:cs typeface="Oswald Bold"/>
                <a:sym typeface="Oswald Bold"/>
              </a:rPr>
              <a:t>COMPONENTS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4"/>
          <p:cNvSpPr/>
          <p:nvPr/>
        </p:nvSpPr>
        <p:spPr>
          <a:xfrm>
            <a:off x="9653148" y="-3222500"/>
            <a:ext cx="5077705" cy="5210331"/>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sz="1200"/>
          </a:p>
        </p:txBody>
      </p:sp>
      <p:sp>
        <p:nvSpPr>
          <p:cNvPr id="5" name="Freeform 5"/>
          <p:cNvSpPr/>
          <p:nvPr/>
        </p:nvSpPr>
        <p:spPr>
          <a:xfrm rot="-4176364">
            <a:off x="-2736753" y="4353493"/>
            <a:ext cx="5077705" cy="5210331"/>
          </a:xfrm>
          <a:custGeom>
            <a:avLst/>
            <a:gdLst/>
            <a:ahLst/>
            <a:cxnLst/>
            <a:rect l="l" t="t" r="r" b="b"/>
            <a:pathLst>
              <a:path w="7616557" h="7815497">
                <a:moveTo>
                  <a:pt x="0" y="0"/>
                </a:moveTo>
                <a:lnTo>
                  <a:pt x="7616556" y="0"/>
                </a:lnTo>
                <a:lnTo>
                  <a:pt x="7616556" y="7815496"/>
                </a:lnTo>
                <a:lnTo>
                  <a:pt x="0" y="781549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sz="1200"/>
          </a:p>
        </p:txBody>
      </p:sp>
      <p:pic>
        <p:nvPicPr>
          <p:cNvPr id="8" name="Picture 7">
            <a:extLst>
              <a:ext uri="{FF2B5EF4-FFF2-40B4-BE49-F238E27FC236}">
                <a16:creationId xmlns:a16="http://schemas.microsoft.com/office/drawing/2014/main" id="{DBDEEB2E-97AD-AF54-66D0-A76167335995}"/>
              </a:ext>
            </a:extLst>
          </p:cNvPr>
          <p:cNvPicPr>
            <a:picLocks noChangeAspect="1"/>
          </p:cNvPicPr>
          <p:nvPr/>
        </p:nvPicPr>
        <p:blipFill>
          <a:blip r:embed="rId4">
            <a:extLst>
              <a:ext uri="{28A0092B-C50C-407E-A947-70E740481C1C}">
                <a14:useLocalDpi xmlns:a14="http://schemas.microsoft.com/office/drawing/2010/main" val="0"/>
              </a:ext>
            </a:extLst>
          </a:blip>
          <a:srcRect l="8183" r="8183"/>
          <a:stretch/>
        </p:blipFill>
        <p:spPr>
          <a:xfrm>
            <a:off x="7587591" y="2189779"/>
            <a:ext cx="3435034" cy="2505383"/>
          </a:xfrm>
          <a:prstGeom prst="rect">
            <a:avLst/>
          </a:prstGeom>
          <a:ln>
            <a:noFill/>
          </a:ln>
          <a:effectLst>
            <a:outerShdw blurRad="292100" dist="139700" dir="2700000" algn="tl" rotWithShape="0">
              <a:srgbClr val="333333">
                <a:alpha val="65000"/>
              </a:srgbClr>
            </a:outerShdw>
          </a:effectLst>
        </p:spPr>
      </p:pic>
      <p:sp>
        <p:nvSpPr>
          <p:cNvPr id="7" name="TextBox 3">
            <a:extLst>
              <a:ext uri="{FF2B5EF4-FFF2-40B4-BE49-F238E27FC236}">
                <a16:creationId xmlns:a16="http://schemas.microsoft.com/office/drawing/2014/main" id="{B68F1CB6-CFDA-8F28-1CBC-37F5355422B0}"/>
              </a:ext>
            </a:extLst>
          </p:cNvPr>
          <p:cNvSpPr txBox="1"/>
          <p:nvPr/>
        </p:nvSpPr>
        <p:spPr>
          <a:xfrm>
            <a:off x="2245007" y="767176"/>
            <a:ext cx="7701985" cy="754566"/>
          </a:xfrm>
          <a:prstGeom prst="rect">
            <a:avLst/>
          </a:prstGeom>
        </p:spPr>
        <p:txBody>
          <a:bodyPr lIns="0" tIns="0" rIns="0" bIns="0" rtlCol="0" anchor="t">
            <a:spAutoFit/>
          </a:bodyPr>
          <a:lstStyle/>
          <a:p>
            <a:pPr algn="ctr">
              <a:lnSpc>
                <a:spcPts val="6392"/>
              </a:lnSpc>
            </a:pPr>
            <a:r>
              <a:rPr lang="en-US" sz="4632" b="1" spc="245" dirty="0">
                <a:solidFill>
                  <a:srgbClr val="231F20"/>
                </a:solidFill>
                <a:latin typeface="Oswald Bold"/>
                <a:ea typeface="Oswald Bold"/>
                <a:cs typeface="Oswald Bold"/>
                <a:sym typeface="Oswald Bold"/>
              </a:rPr>
              <a:t>COMPONENTS</a:t>
            </a:r>
          </a:p>
        </p:txBody>
      </p:sp>
      <p:sp>
        <p:nvSpPr>
          <p:cNvPr id="2" name="TextBox 6">
            <a:extLst>
              <a:ext uri="{FF2B5EF4-FFF2-40B4-BE49-F238E27FC236}">
                <a16:creationId xmlns:a16="http://schemas.microsoft.com/office/drawing/2014/main" id="{74BEA0C5-C96F-C66E-B3B4-BBDB16EACFAF}"/>
              </a:ext>
            </a:extLst>
          </p:cNvPr>
          <p:cNvSpPr txBox="1"/>
          <p:nvPr/>
        </p:nvSpPr>
        <p:spPr>
          <a:xfrm>
            <a:off x="1184661" y="1435213"/>
            <a:ext cx="6774680" cy="327397"/>
          </a:xfrm>
          <a:prstGeom prst="rect">
            <a:avLst/>
          </a:prstGeom>
        </p:spPr>
        <p:txBody>
          <a:bodyPr wrap="square" lIns="0" tIns="0" rIns="0" bIns="0" rtlCol="0" anchor="t">
            <a:spAutoFit/>
          </a:bodyPr>
          <a:lstStyle/>
          <a:p>
            <a:pPr marL="446212" lvl="1" indent="-223106">
              <a:lnSpc>
                <a:spcPts val="2700"/>
              </a:lnSpc>
              <a:buFont typeface="Arial"/>
              <a:buChar char="•"/>
            </a:pPr>
            <a:r>
              <a:rPr lang="en-US" sz="2000" dirty="0">
                <a:solidFill>
                  <a:srgbClr val="231F20"/>
                </a:solidFill>
                <a:latin typeface="Open Sauce"/>
                <a:ea typeface="Open Sauce"/>
                <a:cs typeface="Open Sauce"/>
                <a:sym typeface="Open Sauce"/>
              </a:rPr>
              <a:t>2x DC Motor</a:t>
            </a:r>
          </a:p>
        </p:txBody>
      </p:sp>
    </p:spTree>
    <p:extLst>
      <p:ext uri="{BB962C8B-B14F-4D97-AF65-F5344CB8AC3E}">
        <p14:creationId xmlns:p14="http://schemas.microsoft.com/office/powerpoint/2010/main" val="42695023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4"/>
          <p:cNvSpPr/>
          <p:nvPr/>
        </p:nvSpPr>
        <p:spPr>
          <a:xfrm>
            <a:off x="9653148" y="-3222500"/>
            <a:ext cx="5077705" cy="5210331"/>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sz="1200"/>
          </a:p>
        </p:txBody>
      </p:sp>
      <p:sp>
        <p:nvSpPr>
          <p:cNvPr id="5" name="Freeform 5"/>
          <p:cNvSpPr/>
          <p:nvPr/>
        </p:nvSpPr>
        <p:spPr>
          <a:xfrm rot="-4176364">
            <a:off x="-2736753" y="4353493"/>
            <a:ext cx="5077705" cy="5210331"/>
          </a:xfrm>
          <a:custGeom>
            <a:avLst/>
            <a:gdLst/>
            <a:ahLst/>
            <a:cxnLst/>
            <a:rect l="l" t="t" r="r" b="b"/>
            <a:pathLst>
              <a:path w="7616557" h="7815497">
                <a:moveTo>
                  <a:pt x="0" y="0"/>
                </a:moveTo>
                <a:lnTo>
                  <a:pt x="7616556" y="0"/>
                </a:lnTo>
                <a:lnTo>
                  <a:pt x="7616556" y="7815496"/>
                </a:lnTo>
                <a:lnTo>
                  <a:pt x="0" y="781549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sz="1200"/>
          </a:p>
        </p:txBody>
      </p:sp>
      <p:pic>
        <p:nvPicPr>
          <p:cNvPr id="8" name="Picture 7" descr="A yellow and black wheel&#10;&#10;Description automatically generated">
            <a:extLst>
              <a:ext uri="{FF2B5EF4-FFF2-40B4-BE49-F238E27FC236}">
                <a16:creationId xmlns:a16="http://schemas.microsoft.com/office/drawing/2014/main" id="{F8FEDEA1-E98F-012B-3A4B-D0064BDF47F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06338" y="1419718"/>
            <a:ext cx="5354992" cy="4018564"/>
          </a:xfrm>
          <a:prstGeom prst="rect">
            <a:avLst/>
          </a:prstGeom>
          <a:ln>
            <a:noFill/>
          </a:ln>
          <a:effectLst>
            <a:outerShdw blurRad="292100" dist="139700" dir="2700000" algn="tl" rotWithShape="0">
              <a:srgbClr val="333333">
                <a:alpha val="65000"/>
              </a:srgbClr>
            </a:outerShdw>
          </a:effectLst>
        </p:spPr>
      </p:pic>
      <p:sp>
        <p:nvSpPr>
          <p:cNvPr id="7" name="TextBox 3">
            <a:extLst>
              <a:ext uri="{FF2B5EF4-FFF2-40B4-BE49-F238E27FC236}">
                <a16:creationId xmlns:a16="http://schemas.microsoft.com/office/drawing/2014/main" id="{9EA24F35-436B-6712-C182-344CD7543A3B}"/>
              </a:ext>
            </a:extLst>
          </p:cNvPr>
          <p:cNvSpPr txBox="1"/>
          <p:nvPr/>
        </p:nvSpPr>
        <p:spPr>
          <a:xfrm>
            <a:off x="2245007" y="767176"/>
            <a:ext cx="7701985" cy="754566"/>
          </a:xfrm>
          <a:prstGeom prst="rect">
            <a:avLst/>
          </a:prstGeom>
        </p:spPr>
        <p:txBody>
          <a:bodyPr lIns="0" tIns="0" rIns="0" bIns="0" rtlCol="0" anchor="t">
            <a:spAutoFit/>
          </a:bodyPr>
          <a:lstStyle/>
          <a:p>
            <a:pPr algn="ctr">
              <a:lnSpc>
                <a:spcPts val="6392"/>
              </a:lnSpc>
            </a:pPr>
            <a:r>
              <a:rPr lang="en-US" sz="4632" b="1" spc="245" dirty="0">
                <a:solidFill>
                  <a:srgbClr val="231F20"/>
                </a:solidFill>
                <a:latin typeface="Oswald Bold"/>
                <a:ea typeface="Oswald Bold"/>
                <a:cs typeface="Oswald Bold"/>
                <a:sym typeface="Oswald Bold"/>
              </a:rPr>
              <a:t>COMPONENTS</a:t>
            </a:r>
          </a:p>
        </p:txBody>
      </p:sp>
      <p:sp>
        <p:nvSpPr>
          <p:cNvPr id="2" name="TextBox 6">
            <a:extLst>
              <a:ext uri="{FF2B5EF4-FFF2-40B4-BE49-F238E27FC236}">
                <a16:creationId xmlns:a16="http://schemas.microsoft.com/office/drawing/2014/main" id="{9A978966-B60B-1F14-3881-91513A2B5751}"/>
              </a:ext>
            </a:extLst>
          </p:cNvPr>
          <p:cNvSpPr txBox="1"/>
          <p:nvPr/>
        </p:nvSpPr>
        <p:spPr>
          <a:xfrm>
            <a:off x="1184661" y="1435213"/>
            <a:ext cx="6774680" cy="673646"/>
          </a:xfrm>
          <a:prstGeom prst="rect">
            <a:avLst/>
          </a:prstGeom>
        </p:spPr>
        <p:txBody>
          <a:bodyPr wrap="square" lIns="0" tIns="0" rIns="0" bIns="0" rtlCol="0" anchor="t">
            <a:spAutoFit/>
          </a:bodyPr>
          <a:lstStyle/>
          <a:p>
            <a:pPr marL="446212" lvl="1" indent="-223106">
              <a:lnSpc>
                <a:spcPts val="2700"/>
              </a:lnSpc>
              <a:buFont typeface="Arial"/>
              <a:buChar char="•"/>
            </a:pPr>
            <a:r>
              <a:rPr lang="en-US" sz="2000" dirty="0">
                <a:solidFill>
                  <a:srgbClr val="231F20"/>
                </a:solidFill>
                <a:latin typeface="Open Sauce"/>
                <a:ea typeface="Open Sauce"/>
                <a:cs typeface="Open Sauce"/>
                <a:sym typeface="Open Sauce"/>
              </a:rPr>
              <a:t>2x DC Motor</a:t>
            </a:r>
          </a:p>
          <a:p>
            <a:pPr marL="446212" lvl="1" indent="-223106">
              <a:lnSpc>
                <a:spcPts val="2700"/>
              </a:lnSpc>
              <a:buFont typeface="Arial"/>
              <a:buChar char="•"/>
            </a:pPr>
            <a:r>
              <a:rPr lang="en-US" sz="2000" dirty="0">
                <a:solidFill>
                  <a:srgbClr val="231F20"/>
                </a:solidFill>
                <a:latin typeface="Open Sauce"/>
                <a:ea typeface="Open Sauce"/>
                <a:cs typeface="Open Sauce"/>
                <a:sym typeface="Open Sauce"/>
              </a:rPr>
              <a:t>2x Wheel with Tier</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4"/>
          <p:cNvSpPr/>
          <p:nvPr/>
        </p:nvSpPr>
        <p:spPr>
          <a:xfrm>
            <a:off x="9653148" y="-3222500"/>
            <a:ext cx="5077705" cy="5210331"/>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sz="1200"/>
          </a:p>
        </p:txBody>
      </p:sp>
      <p:sp>
        <p:nvSpPr>
          <p:cNvPr id="5" name="Freeform 5"/>
          <p:cNvSpPr/>
          <p:nvPr/>
        </p:nvSpPr>
        <p:spPr>
          <a:xfrm rot="-4176364">
            <a:off x="-2736753" y="4353493"/>
            <a:ext cx="5077705" cy="5210331"/>
          </a:xfrm>
          <a:custGeom>
            <a:avLst/>
            <a:gdLst/>
            <a:ahLst/>
            <a:cxnLst/>
            <a:rect l="l" t="t" r="r" b="b"/>
            <a:pathLst>
              <a:path w="7616557" h="7815497">
                <a:moveTo>
                  <a:pt x="0" y="0"/>
                </a:moveTo>
                <a:lnTo>
                  <a:pt x="7616556" y="0"/>
                </a:lnTo>
                <a:lnTo>
                  <a:pt x="7616556" y="7815496"/>
                </a:lnTo>
                <a:lnTo>
                  <a:pt x="0" y="781549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sz="1200"/>
          </a:p>
        </p:txBody>
      </p:sp>
      <p:pic>
        <p:nvPicPr>
          <p:cNvPr id="8" name="Picture 7">
            <a:extLst>
              <a:ext uri="{FF2B5EF4-FFF2-40B4-BE49-F238E27FC236}">
                <a16:creationId xmlns:a16="http://schemas.microsoft.com/office/drawing/2014/main" id="{C613B427-8ACC-8214-A26E-804C96AF7BC4}"/>
              </a:ext>
            </a:extLst>
          </p:cNvPr>
          <p:cNvPicPr>
            <a:picLocks noChangeAspect="1"/>
          </p:cNvPicPr>
          <p:nvPr/>
        </p:nvPicPr>
        <p:blipFill>
          <a:blip r:embed="rId4">
            <a:extLst>
              <a:ext uri="{28A0092B-C50C-407E-A947-70E740481C1C}">
                <a14:useLocalDpi xmlns:a14="http://schemas.microsoft.com/office/drawing/2010/main" val="0"/>
              </a:ext>
            </a:extLst>
          </a:blip>
          <a:srcRect t="2299" b="2299"/>
          <a:stretch/>
        </p:blipFill>
        <p:spPr>
          <a:xfrm>
            <a:off x="7857796" y="2291786"/>
            <a:ext cx="2756189" cy="2199191"/>
          </a:xfrm>
          <a:prstGeom prst="rect">
            <a:avLst/>
          </a:prstGeom>
          <a:ln>
            <a:noFill/>
          </a:ln>
          <a:effectLst>
            <a:outerShdw blurRad="292100" dist="139700" dir="2700000" algn="tl" rotWithShape="0">
              <a:srgbClr val="333333">
                <a:alpha val="65000"/>
              </a:srgbClr>
            </a:outerShdw>
          </a:effectLst>
        </p:spPr>
      </p:pic>
      <p:sp>
        <p:nvSpPr>
          <p:cNvPr id="7" name="TextBox 3">
            <a:extLst>
              <a:ext uri="{FF2B5EF4-FFF2-40B4-BE49-F238E27FC236}">
                <a16:creationId xmlns:a16="http://schemas.microsoft.com/office/drawing/2014/main" id="{4F1B8B86-E2E4-5ABD-8B9A-450D8F75B6FD}"/>
              </a:ext>
            </a:extLst>
          </p:cNvPr>
          <p:cNvSpPr txBox="1"/>
          <p:nvPr/>
        </p:nvSpPr>
        <p:spPr>
          <a:xfrm>
            <a:off x="2245007" y="767176"/>
            <a:ext cx="7701985" cy="754566"/>
          </a:xfrm>
          <a:prstGeom prst="rect">
            <a:avLst/>
          </a:prstGeom>
        </p:spPr>
        <p:txBody>
          <a:bodyPr lIns="0" tIns="0" rIns="0" bIns="0" rtlCol="0" anchor="t">
            <a:spAutoFit/>
          </a:bodyPr>
          <a:lstStyle/>
          <a:p>
            <a:pPr algn="ctr">
              <a:lnSpc>
                <a:spcPts val="6392"/>
              </a:lnSpc>
            </a:pPr>
            <a:r>
              <a:rPr lang="en-US" sz="4632" b="1" spc="245" dirty="0">
                <a:solidFill>
                  <a:srgbClr val="231F20"/>
                </a:solidFill>
                <a:latin typeface="Oswald Bold"/>
                <a:ea typeface="Oswald Bold"/>
                <a:cs typeface="Oswald Bold"/>
                <a:sym typeface="Oswald Bold"/>
              </a:rPr>
              <a:t>COMPONENTS</a:t>
            </a:r>
          </a:p>
        </p:txBody>
      </p:sp>
      <p:sp>
        <p:nvSpPr>
          <p:cNvPr id="2" name="TextBox 6">
            <a:extLst>
              <a:ext uri="{FF2B5EF4-FFF2-40B4-BE49-F238E27FC236}">
                <a16:creationId xmlns:a16="http://schemas.microsoft.com/office/drawing/2014/main" id="{A4B56BCA-A248-911F-235C-40298AB3305F}"/>
              </a:ext>
            </a:extLst>
          </p:cNvPr>
          <p:cNvSpPr txBox="1"/>
          <p:nvPr/>
        </p:nvSpPr>
        <p:spPr>
          <a:xfrm>
            <a:off x="1184661" y="1435213"/>
            <a:ext cx="6774680" cy="1019895"/>
          </a:xfrm>
          <a:prstGeom prst="rect">
            <a:avLst/>
          </a:prstGeom>
        </p:spPr>
        <p:txBody>
          <a:bodyPr wrap="square" lIns="0" tIns="0" rIns="0" bIns="0" rtlCol="0" anchor="t">
            <a:spAutoFit/>
          </a:bodyPr>
          <a:lstStyle/>
          <a:p>
            <a:pPr marL="446212" lvl="1" indent="-223106">
              <a:lnSpc>
                <a:spcPts val="2700"/>
              </a:lnSpc>
              <a:buFont typeface="Arial"/>
              <a:buChar char="•"/>
            </a:pPr>
            <a:r>
              <a:rPr lang="en-US" sz="2000" dirty="0">
                <a:solidFill>
                  <a:srgbClr val="231F20"/>
                </a:solidFill>
                <a:latin typeface="Open Sauce"/>
                <a:ea typeface="Open Sauce"/>
                <a:cs typeface="Open Sauce"/>
                <a:sym typeface="Open Sauce"/>
              </a:rPr>
              <a:t>2x DC Motor</a:t>
            </a:r>
          </a:p>
          <a:p>
            <a:pPr marL="446212" lvl="1" indent="-223106">
              <a:lnSpc>
                <a:spcPts val="2700"/>
              </a:lnSpc>
              <a:buFont typeface="Arial"/>
              <a:buChar char="•"/>
            </a:pPr>
            <a:r>
              <a:rPr lang="en-US" sz="2000" dirty="0">
                <a:solidFill>
                  <a:srgbClr val="231F20"/>
                </a:solidFill>
                <a:latin typeface="Open Sauce"/>
                <a:ea typeface="Open Sauce"/>
                <a:cs typeface="Open Sauce"/>
                <a:sym typeface="Open Sauce"/>
              </a:rPr>
              <a:t>2x Wheel with Tier</a:t>
            </a:r>
          </a:p>
          <a:p>
            <a:pPr marL="446212" lvl="1" indent="-223106">
              <a:lnSpc>
                <a:spcPts val="2700"/>
              </a:lnSpc>
              <a:buFont typeface="Arial"/>
              <a:buChar char="•"/>
            </a:pPr>
            <a:r>
              <a:rPr lang="en-US" sz="2000" dirty="0">
                <a:solidFill>
                  <a:srgbClr val="231F20"/>
                </a:solidFill>
                <a:latin typeface="Open Sauce"/>
                <a:ea typeface="Open Sauce"/>
                <a:cs typeface="Open Sauce"/>
                <a:sym typeface="Open Sauce"/>
              </a:rPr>
              <a:t>1x Caster Wheel</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4"/>
          <p:cNvSpPr/>
          <p:nvPr/>
        </p:nvSpPr>
        <p:spPr>
          <a:xfrm>
            <a:off x="9653148" y="-3222500"/>
            <a:ext cx="5077705" cy="5210331"/>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sz="1200"/>
          </a:p>
        </p:txBody>
      </p:sp>
      <p:sp>
        <p:nvSpPr>
          <p:cNvPr id="5" name="Freeform 5"/>
          <p:cNvSpPr/>
          <p:nvPr/>
        </p:nvSpPr>
        <p:spPr>
          <a:xfrm rot="-4176364">
            <a:off x="-2736753" y="4353493"/>
            <a:ext cx="5077705" cy="5210331"/>
          </a:xfrm>
          <a:custGeom>
            <a:avLst/>
            <a:gdLst/>
            <a:ahLst/>
            <a:cxnLst/>
            <a:rect l="l" t="t" r="r" b="b"/>
            <a:pathLst>
              <a:path w="7616557" h="7815497">
                <a:moveTo>
                  <a:pt x="0" y="0"/>
                </a:moveTo>
                <a:lnTo>
                  <a:pt x="7616556" y="0"/>
                </a:lnTo>
                <a:lnTo>
                  <a:pt x="7616556" y="7815496"/>
                </a:lnTo>
                <a:lnTo>
                  <a:pt x="0" y="781549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sz="1200"/>
          </a:p>
        </p:txBody>
      </p:sp>
      <p:pic>
        <p:nvPicPr>
          <p:cNvPr id="8" name="Picture 7">
            <a:extLst>
              <a:ext uri="{FF2B5EF4-FFF2-40B4-BE49-F238E27FC236}">
                <a16:creationId xmlns:a16="http://schemas.microsoft.com/office/drawing/2014/main" id="{C613B427-8ACC-8214-A26E-804C96AF7BC4}"/>
              </a:ext>
            </a:extLst>
          </p:cNvPr>
          <p:cNvPicPr>
            <a:picLocks noChangeAspect="1"/>
          </p:cNvPicPr>
          <p:nvPr/>
        </p:nvPicPr>
        <p:blipFill>
          <a:blip r:embed="rId4">
            <a:extLst>
              <a:ext uri="{28A0092B-C50C-407E-A947-70E740481C1C}">
                <a14:useLocalDpi xmlns:a14="http://schemas.microsoft.com/office/drawing/2010/main" val="0"/>
              </a:ext>
            </a:extLst>
          </a:blip>
          <a:srcRect t="5326" b="5326"/>
          <a:stretch/>
        </p:blipFill>
        <p:spPr>
          <a:xfrm>
            <a:off x="7745453" y="2189779"/>
            <a:ext cx="3261886" cy="2428709"/>
          </a:xfrm>
          <a:prstGeom prst="rect">
            <a:avLst/>
          </a:prstGeom>
          <a:ln>
            <a:noFill/>
          </a:ln>
          <a:effectLst>
            <a:outerShdw blurRad="292100" dist="139700" dir="2700000" algn="tl" rotWithShape="0">
              <a:srgbClr val="333333">
                <a:alpha val="65000"/>
              </a:srgbClr>
            </a:outerShdw>
          </a:effectLst>
        </p:spPr>
      </p:pic>
      <p:sp>
        <p:nvSpPr>
          <p:cNvPr id="7" name="TextBox 3">
            <a:extLst>
              <a:ext uri="{FF2B5EF4-FFF2-40B4-BE49-F238E27FC236}">
                <a16:creationId xmlns:a16="http://schemas.microsoft.com/office/drawing/2014/main" id="{4F1B8B86-E2E4-5ABD-8B9A-450D8F75B6FD}"/>
              </a:ext>
            </a:extLst>
          </p:cNvPr>
          <p:cNvSpPr txBox="1"/>
          <p:nvPr/>
        </p:nvSpPr>
        <p:spPr>
          <a:xfrm>
            <a:off x="2245007" y="767176"/>
            <a:ext cx="7701985" cy="754566"/>
          </a:xfrm>
          <a:prstGeom prst="rect">
            <a:avLst/>
          </a:prstGeom>
        </p:spPr>
        <p:txBody>
          <a:bodyPr lIns="0" tIns="0" rIns="0" bIns="0" rtlCol="0" anchor="t">
            <a:spAutoFit/>
          </a:bodyPr>
          <a:lstStyle/>
          <a:p>
            <a:pPr algn="ctr">
              <a:lnSpc>
                <a:spcPts val="6392"/>
              </a:lnSpc>
            </a:pPr>
            <a:r>
              <a:rPr lang="en-US" sz="4632" b="1" spc="245" dirty="0">
                <a:solidFill>
                  <a:srgbClr val="231F20"/>
                </a:solidFill>
                <a:latin typeface="Oswald Bold"/>
                <a:ea typeface="Oswald Bold"/>
                <a:cs typeface="Oswald Bold"/>
                <a:sym typeface="Oswald Bold"/>
              </a:rPr>
              <a:t>COMPONENTS</a:t>
            </a:r>
          </a:p>
        </p:txBody>
      </p:sp>
      <p:sp>
        <p:nvSpPr>
          <p:cNvPr id="2" name="TextBox 6">
            <a:extLst>
              <a:ext uri="{FF2B5EF4-FFF2-40B4-BE49-F238E27FC236}">
                <a16:creationId xmlns:a16="http://schemas.microsoft.com/office/drawing/2014/main" id="{A4B56BCA-A248-911F-235C-40298AB3305F}"/>
              </a:ext>
            </a:extLst>
          </p:cNvPr>
          <p:cNvSpPr txBox="1"/>
          <p:nvPr/>
        </p:nvSpPr>
        <p:spPr>
          <a:xfrm>
            <a:off x="1184661" y="1435213"/>
            <a:ext cx="6774680" cy="1366143"/>
          </a:xfrm>
          <a:prstGeom prst="rect">
            <a:avLst/>
          </a:prstGeom>
        </p:spPr>
        <p:txBody>
          <a:bodyPr wrap="square" lIns="0" tIns="0" rIns="0" bIns="0" rtlCol="0" anchor="t">
            <a:spAutoFit/>
          </a:bodyPr>
          <a:lstStyle/>
          <a:p>
            <a:pPr marL="446212" lvl="1" indent="-223106">
              <a:lnSpc>
                <a:spcPts val="2700"/>
              </a:lnSpc>
              <a:buFont typeface="Arial"/>
              <a:buChar char="•"/>
            </a:pPr>
            <a:r>
              <a:rPr lang="en-US" sz="2000" dirty="0">
                <a:solidFill>
                  <a:srgbClr val="231F20"/>
                </a:solidFill>
                <a:latin typeface="Open Sauce"/>
                <a:ea typeface="Open Sauce"/>
                <a:cs typeface="Open Sauce"/>
                <a:sym typeface="Open Sauce"/>
              </a:rPr>
              <a:t>2x DC Motor</a:t>
            </a:r>
          </a:p>
          <a:p>
            <a:pPr marL="446212" lvl="1" indent="-223106">
              <a:lnSpc>
                <a:spcPts val="2700"/>
              </a:lnSpc>
              <a:buFont typeface="Arial"/>
              <a:buChar char="•"/>
            </a:pPr>
            <a:r>
              <a:rPr lang="en-US" sz="2000" dirty="0">
                <a:solidFill>
                  <a:srgbClr val="231F20"/>
                </a:solidFill>
                <a:latin typeface="Open Sauce"/>
                <a:ea typeface="Open Sauce"/>
                <a:cs typeface="Open Sauce"/>
                <a:sym typeface="Open Sauce"/>
              </a:rPr>
              <a:t>2x Wheel with Tier</a:t>
            </a:r>
          </a:p>
          <a:p>
            <a:pPr marL="446212" lvl="1" indent="-223106">
              <a:lnSpc>
                <a:spcPts val="2700"/>
              </a:lnSpc>
              <a:buFont typeface="Arial"/>
              <a:buChar char="•"/>
            </a:pPr>
            <a:r>
              <a:rPr lang="en-US" sz="2000" dirty="0">
                <a:solidFill>
                  <a:srgbClr val="231F20"/>
                </a:solidFill>
                <a:latin typeface="Open Sauce"/>
                <a:ea typeface="Open Sauce"/>
                <a:cs typeface="Open Sauce"/>
                <a:sym typeface="Open Sauce"/>
              </a:rPr>
              <a:t>1x Caster Wheel</a:t>
            </a:r>
          </a:p>
          <a:p>
            <a:pPr marL="446212" lvl="1" indent="-223106">
              <a:lnSpc>
                <a:spcPts val="2700"/>
              </a:lnSpc>
              <a:buFont typeface="Arial"/>
              <a:buChar char="•"/>
            </a:pPr>
            <a:r>
              <a:rPr lang="en-US" sz="2000" dirty="0">
                <a:solidFill>
                  <a:srgbClr val="231F20"/>
                </a:solidFill>
                <a:latin typeface="Open Sauce"/>
                <a:ea typeface="Open Sauce"/>
                <a:cs typeface="Open Sauce"/>
                <a:sym typeface="Open Sauce"/>
              </a:rPr>
              <a:t>2x Car Chassis</a:t>
            </a:r>
          </a:p>
        </p:txBody>
      </p:sp>
    </p:spTree>
    <p:extLst>
      <p:ext uri="{BB962C8B-B14F-4D97-AF65-F5344CB8AC3E}">
        <p14:creationId xmlns:p14="http://schemas.microsoft.com/office/powerpoint/2010/main" val="2511617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162</TotalTime>
  <Words>893</Words>
  <Application>Microsoft Office PowerPoint</Application>
  <PresentationFormat>Widescreen</PresentationFormat>
  <Paragraphs>154</Paragraphs>
  <Slides>26</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26</vt:i4>
      </vt:variant>
    </vt:vector>
  </HeadingPairs>
  <TitlesOfParts>
    <vt:vector size="36" baseType="lpstr">
      <vt:lpstr>-apple-system</vt:lpstr>
      <vt:lpstr>Aptos</vt:lpstr>
      <vt:lpstr>Aptos Display</vt:lpstr>
      <vt:lpstr>Arial</vt:lpstr>
      <vt:lpstr>DM Sans</vt:lpstr>
      <vt:lpstr>Montserrat Light</vt:lpstr>
      <vt:lpstr>Open Sauce</vt:lpstr>
      <vt:lpstr>Oswald</vt:lpstr>
      <vt:lpstr>Oswald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Anas Dorgham</dc:creator>
  <cp:lastModifiedBy>Anas Dorgham</cp:lastModifiedBy>
  <cp:revision>28</cp:revision>
  <dcterms:created xsi:type="dcterms:W3CDTF">2024-09-11T01:05:12Z</dcterms:created>
  <dcterms:modified xsi:type="dcterms:W3CDTF">2024-09-11T12:49:42Z</dcterms:modified>
</cp:coreProperties>
</file>